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827" r:id="rId2"/>
    <p:sldId id="852" r:id="rId3"/>
    <p:sldId id="858" r:id="rId4"/>
    <p:sldId id="859" r:id="rId5"/>
    <p:sldId id="832" r:id="rId6"/>
    <p:sldId id="833" r:id="rId7"/>
    <p:sldId id="838" r:id="rId8"/>
    <p:sldId id="583" r:id="rId9"/>
    <p:sldId id="834" r:id="rId10"/>
    <p:sldId id="883" r:id="rId11"/>
    <p:sldId id="884" r:id="rId12"/>
    <p:sldId id="885" r:id="rId13"/>
    <p:sldId id="873" r:id="rId14"/>
    <p:sldId id="413" r:id="rId15"/>
    <p:sldId id="596" r:id="rId16"/>
    <p:sldId id="741" r:id="rId17"/>
    <p:sldId id="605" r:id="rId18"/>
    <p:sldId id="743" r:id="rId19"/>
    <p:sldId id="606" r:id="rId20"/>
    <p:sldId id="822" r:id="rId21"/>
    <p:sldId id="607" r:id="rId22"/>
    <p:sldId id="609" r:id="rId23"/>
    <p:sldId id="608" r:id="rId24"/>
    <p:sldId id="610" r:id="rId25"/>
    <p:sldId id="611" r:id="rId26"/>
    <p:sldId id="861" r:id="rId27"/>
    <p:sldId id="815" r:id="rId28"/>
    <p:sldId id="816" r:id="rId29"/>
    <p:sldId id="864" r:id="rId30"/>
    <p:sldId id="823" r:id="rId31"/>
    <p:sldId id="824" r:id="rId32"/>
    <p:sldId id="825" r:id="rId33"/>
    <p:sldId id="865" r:id="rId34"/>
    <p:sldId id="866" r:id="rId35"/>
    <p:sldId id="867" r:id="rId36"/>
    <p:sldId id="868" r:id="rId37"/>
    <p:sldId id="869" r:id="rId38"/>
    <p:sldId id="870" r:id="rId39"/>
    <p:sldId id="882" r:id="rId40"/>
    <p:sldId id="877" r:id="rId41"/>
    <p:sldId id="878" r:id="rId42"/>
    <p:sldId id="879" r:id="rId43"/>
    <p:sldId id="880" r:id="rId44"/>
    <p:sldId id="881" r:id="rId45"/>
    <p:sldId id="501" r:id="rId46"/>
  </p:sldIdLst>
  <p:sldSz cx="9144000" cy="5143500" type="screen16x9"/>
  <p:notesSz cx="6669088" cy="9872663"/>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068">
          <p15:clr>
            <a:srgbClr val="A4A3A4"/>
          </p15:clr>
        </p15:guide>
        <p15:guide id="4" pos="506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A527"/>
    <a:srgbClr val="B14735"/>
    <a:srgbClr val="F1F2F5"/>
    <a:srgbClr val="63B12E"/>
    <a:srgbClr val="73BB3C"/>
    <a:srgbClr val="81BC45"/>
    <a:srgbClr val="8DE54B"/>
    <a:srgbClr val="96F550"/>
    <a:srgbClr val="0084B6"/>
    <a:srgbClr val="0097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45" autoAdjust="0"/>
    <p:restoredTop sz="60124" autoAdjust="0"/>
  </p:normalViewPr>
  <p:slideViewPr>
    <p:cSldViewPr snapToGrid="0" snapToObjects="1">
      <p:cViewPr varScale="1">
        <p:scale>
          <a:sx n="171" d="100"/>
          <a:sy n="171" d="100"/>
        </p:scale>
        <p:origin x="664" y="168"/>
      </p:cViewPr>
      <p:guideLst>
        <p:guide orient="horz" pos="2160"/>
        <p:guide pos="2880"/>
        <p:guide orient="horz" pos="3068"/>
        <p:guide pos="5061"/>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1" d="100"/>
          <a:sy n="61" d="100"/>
        </p:scale>
        <p:origin x="97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90791A42-78D4-7F49-AFF0-8EE9B685E99F}" type="datetimeFigureOut">
              <a:rPr lang="nl-NL" smtClean="0"/>
              <a:t>25-11-2022</a:t>
            </a:fld>
            <a:endParaRPr lang="nl-NL"/>
          </a:p>
        </p:txBody>
      </p:sp>
      <p:sp>
        <p:nvSpPr>
          <p:cNvPr id="4" name="Tijdelijke aanduiding voor voettekst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C37F3B7C-1CD7-0D41-91AC-7E6886C4BCAC}" type="slidenum">
              <a:rPr lang="nl-NL" smtClean="0"/>
              <a:t>‹#›</a:t>
            </a:fld>
            <a:endParaRPr lang="nl-NL"/>
          </a:p>
        </p:txBody>
      </p:sp>
    </p:spTree>
    <p:extLst>
      <p:ext uri="{BB962C8B-B14F-4D97-AF65-F5344CB8AC3E}">
        <p14:creationId xmlns:p14="http://schemas.microsoft.com/office/powerpoint/2010/main" val="38697873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8282B0DF-ABC9-7F40-A332-FC7E5EC0DFD1}" type="datetimeFigureOut">
              <a:rPr lang="nl-NL" smtClean="0"/>
              <a:t>25-11-2022</a:t>
            </a:fld>
            <a:endParaRPr lang="nl-NL"/>
          </a:p>
        </p:txBody>
      </p:sp>
      <p:sp>
        <p:nvSpPr>
          <p:cNvPr id="4" name="Tijdelijke aanduiding voor dia-afbeelding 3"/>
          <p:cNvSpPr>
            <a:spLocks noGrp="1" noRot="1" noChangeAspect="1"/>
          </p:cNvSpPr>
          <p:nvPr>
            <p:ph type="sldImg" idx="2"/>
          </p:nvPr>
        </p:nvSpPr>
        <p:spPr>
          <a:xfrm>
            <a:off x="42863" y="739775"/>
            <a:ext cx="6583362" cy="37036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6" name="Tijdelijke aanduiding voor voettekst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2D25BA10-7220-6A43-99A8-B6C2B638BBF5}" type="slidenum">
              <a:rPr lang="nl-NL" smtClean="0"/>
              <a:t>‹#›</a:t>
            </a:fld>
            <a:endParaRPr lang="nl-NL"/>
          </a:p>
        </p:txBody>
      </p:sp>
    </p:spTree>
    <p:extLst>
      <p:ext uri="{BB962C8B-B14F-4D97-AF65-F5344CB8AC3E}">
        <p14:creationId xmlns:p14="http://schemas.microsoft.com/office/powerpoint/2010/main" val="17755870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400" dirty="0"/>
          </a:p>
        </p:txBody>
      </p:sp>
      <p:sp>
        <p:nvSpPr>
          <p:cNvPr id="4" name="Tijdelijke aanduiding voor dianummer 3"/>
          <p:cNvSpPr>
            <a:spLocks noGrp="1"/>
          </p:cNvSpPr>
          <p:nvPr>
            <p:ph type="sldNum" sz="quarter" idx="10"/>
          </p:nvPr>
        </p:nvSpPr>
        <p:spPr/>
        <p:txBody>
          <a:bodyPr/>
          <a:lstStyle/>
          <a:p>
            <a:fld id="{67705476-12D4-412A-AD2E-C58E341190F8}" type="slidenum">
              <a:rPr lang="nl-BE" smtClean="0"/>
              <a:t>2</a:t>
            </a:fld>
            <a:endParaRPr lang="nl-BE"/>
          </a:p>
        </p:txBody>
      </p:sp>
    </p:spTree>
    <p:extLst>
      <p:ext uri="{BB962C8B-B14F-4D97-AF65-F5344CB8AC3E}">
        <p14:creationId xmlns:p14="http://schemas.microsoft.com/office/powerpoint/2010/main" val="1128723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is ook belangrijk te weten </a:t>
            </a:r>
            <a:r>
              <a:rPr lang="nl-BE" b="1" dirty="0"/>
              <a:t>wanneer</a:t>
            </a:r>
            <a:r>
              <a:rPr lang="nl-BE" dirty="0"/>
              <a:t> je met verschillende doelgroepen</a:t>
            </a:r>
            <a:r>
              <a:rPr lang="nl-BE" baseline="0" dirty="0"/>
              <a:t> zit:</a:t>
            </a:r>
          </a:p>
          <a:p>
            <a:pPr marL="171450" indent="-171450">
              <a:buFontTx/>
              <a:buChar char="-"/>
            </a:pPr>
            <a:r>
              <a:rPr lang="nl-BE" baseline="0" dirty="0"/>
              <a:t>Wanneer de noden een ander aanbod behoeven</a:t>
            </a:r>
          </a:p>
          <a:p>
            <a:pPr marL="171450" indent="-171450">
              <a:buFontTx/>
              <a:buChar char="-"/>
            </a:pPr>
            <a:r>
              <a:rPr lang="nl-BE" baseline="0" dirty="0"/>
              <a:t>Wanneer ze via verschillende kanalen moet bereiken</a:t>
            </a:r>
          </a:p>
          <a:p>
            <a:pPr marL="171450" indent="-171450">
              <a:buFontTx/>
              <a:buChar char="-"/>
            </a:pPr>
            <a:r>
              <a:rPr lang="nl-BE" baseline="0" dirty="0"/>
              <a:t>Wanneer je een andere benaderingstechniek of relatie mee hebt</a:t>
            </a:r>
          </a:p>
          <a:p>
            <a:pPr marL="171450" indent="-171450">
              <a:buFontTx/>
              <a:buChar char="-"/>
            </a:pPr>
            <a:r>
              <a:rPr lang="nl-BE" baseline="0" dirty="0"/>
              <a:t>Wanneer verschillende betaalbereidheid</a:t>
            </a:r>
          </a:p>
          <a:p>
            <a:pPr marL="171450" indent="-171450">
              <a:buFontTx/>
              <a:buChar char="-"/>
            </a:pPr>
            <a:endParaRPr lang="nl-BE" baseline="0" dirty="0"/>
          </a:p>
          <a:p>
            <a:pPr marL="0" indent="0">
              <a:buFontTx/>
              <a:buNone/>
            </a:pPr>
            <a:r>
              <a:rPr lang="nl-BE" b="1" baseline="0" dirty="0"/>
              <a:t>Types doelgroepen:</a:t>
            </a:r>
          </a:p>
          <a:p>
            <a:pPr marL="171450" indent="-171450">
              <a:buFontTx/>
              <a:buChar char="-"/>
            </a:pPr>
            <a:r>
              <a:rPr lang="nl-BE" b="0" baseline="0" dirty="0"/>
              <a:t>Massamarkt: een grote groep met ongeveer dezelfde noden en behoeftes</a:t>
            </a:r>
          </a:p>
          <a:p>
            <a:pPr marL="171450" indent="-171450">
              <a:buFontTx/>
              <a:buChar char="-"/>
            </a:pPr>
            <a:r>
              <a:rPr lang="nl-BE" b="0" baseline="0" dirty="0"/>
              <a:t>Niche markt: specifieke doelgroepen met afgestemde </a:t>
            </a:r>
            <a:r>
              <a:rPr lang="nl-BE" b="0" baseline="0" dirty="0" err="1"/>
              <a:t>waardeproposities</a:t>
            </a:r>
            <a:endParaRPr lang="nl-BE" b="0" baseline="0" dirty="0"/>
          </a:p>
          <a:p>
            <a:pPr marL="171450" indent="-171450">
              <a:buFontTx/>
              <a:buChar char="-"/>
            </a:pPr>
            <a:r>
              <a:rPr lang="nl-BE" b="0" baseline="0" dirty="0"/>
              <a:t>Gesegmenteerde markt: je benadert een doelgroep, maar er zijn kleine verschillen in noden en problemen</a:t>
            </a:r>
          </a:p>
          <a:p>
            <a:pPr marL="171450" indent="-171450">
              <a:buFontTx/>
              <a:buChar char="-"/>
            </a:pPr>
            <a:r>
              <a:rPr lang="nl-BE" b="0" baseline="0" dirty="0" err="1"/>
              <a:t>Gediversieerde</a:t>
            </a:r>
            <a:r>
              <a:rPr lang="nl-BE" b="0" baseline="0" dirty="0"/>
              <a:t> markt: een organisatie biedt een oplossing aan twee totaal verschillende behoeftes en problemen</a:t>
            </a:r>
          </a:p>
          <a:p>
            <a:pPr marL="171450" indent="-171450">
              <a:buFontTx/>
              <a:buChar char="-"/>
            </a:pPr>
            <a:r>
              <a:rPr lang="nl-BE" b="0" baseline="0" dirty="0"/>
              <a:t>Multi-</a:t>
            </a:r>
            <a:r>
              <a:rPr lang="nl-BE" b="0" baseline="0" dirty="0" err="1"/>
              <a:t>sided</a:t>
            </a:r>
            <a:r>
              <a:rPr lang="nl-BE" b="0" baseline="0" dirty="0"/>
              <a:t> markt: twee segmenten met verschillend aanbod, maar wel afhankelijk van elkaar </a:t>
            </a:r>
          </a:p>
          <a:p>
            <a:pPr marL="171450" indent="-171450">
              <a:buFontTx/>
              <a:buChar char="-"/>
            </a:pPr>
            <a:endParaRPr lang="nl-BE" b="0" baseline="0"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15</a:t>
            </a:fld>
            <a:endParaRPr lang="nl-NL"/>
          </a:p>
        </p:txBody>
      </p:sp>
    </p:spTree>
    <p:extLst>
      <p:ext uri="{BB962C8B-B14F-4D97-AF65-F5344CB8AC3E}">
        <p14:creationId xmlns:p14="http://schemas.microsoft.com/office/powerpoint/2010/main" val="382254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16</a:t>
            </a:fld>
            <a:endParaRPr lang="nl-NL"/>
          </a:p>
        </p:txBody>
      </p:sp>
    </p:spTree>
    <p:extLst>
      <p:ext uri="{BB962C8B-B14F-4D97-AF65-F5344CB8AC3E}">
        <p14:creationId xmlns:p14="http://schemas.microsoft.com/office/powerpoint/2010/main" val="4027473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Kanalen zijn:</a:t>
            </a:r>
          </a:p>
          <a:p>
            <a:pPr marL="171450" indent="-171450">
              <a:buFontTx/>
              <a:buChar char="-"/>
            </a:pPr>
            <a:r>
              <a:rPr lang="nl-BE" dirty="0"/>
              <a:t>Direct of indirect</a:t>
            </a:r>
          </a:p>
          <a:p>
            <a:pPr marL="171450" indent="-171450">
              <a:buFontTx/>
              <a:buChar char="-"/>
            </a:pPr>
            <a:r>
              <a:rPr lang="nl-BE" dirty="0" err="1"/>
              <a:t>Owned</a:t>
            </a:r>
            <a:r>
              <a:rPr lang="nl-BE" dirty="0"/>
              <a:t> of via </a:t>
            </a:r>
            <a:r>
              <a:rPr lang="nl-BE" dirty="0" err="1"/>
              <a:t>parternship</a:t>
            </a:r>
            <a:endParaRPr lang="nl-BE" dirty="0"/>
          </a:p>
          <a:p>
            <a:pPr marL="171450" indent="-171450">
              <a:buFontTx/>
              <a:buChar char="-"/>
            </a:pPr>
            <a:endParaRPr lang="nl-BE" dirty="0"/>
          </a:p>
          <a:p>
            <a:pPr marL="0" indent="0">
              <a:buFontTx/>
              <a:buNone/>
            </a:pPr>
            <a:r>
              <a:rPr lang="nl-BE" dirty="0" err="1"/>
              <a:t>Owned</a:t>
            </a:r>
            <a:r>
              <a:rPr lang="nl-BE" baseline="0" dirty="0"/>
              <a:t> </a:t>
            </a:r>
            <a:r>
              <a:rPr lang="nl-BE" baseline="0" dirty="0" err="1"/>
              <a:t>and</a:t>
            </a:r>
            <a:r>
              <a:rPr lang="nl-BE" baseline="0" dirty="0"/>
              <a:t> direct = in-house sales force, website,…</a:t>
            </a:r>
          </a:p>
          <a:p>
            <a:pPr marL="0" indent="0">
              <a:buFontTx/>
              <a:buNone/>
            </a:pPr>
            <a:r>
              <a:rPr lang="nl-BE" baseline="0" dirty="0"/>
              <a:t>Indirect </a:t>
            </a:r>
            <a:r>
              <a:rPr lang="nl-BE" baseline="0" dirty="0" err="1"/>
              <a:t>and</a:t>
            </a:r>
            <a:r>
              <a:rPr lang="nl-BE" baseline="0" dirty="0"/>
              <a:t> </a:t>
            </a:r>
            <a:r>
              <a:rPr lang="nl-BE" baseline="0" dirty="0" err="1"/>
              <a:t>ownede</a:t>
            </a:r>
            <a:r>
              <a:rPr lang="nl-BE" baseline="0" dirty="0"/>
              <a:t> = franchise </a:t>
            </a:r>
          </a:p>
          <a:p>
            <a:pPr marL="0" indent="0">
              <a:buFontTx/>
              <a:buNone/>
            </a:pPr>
            <a:r>
              <a:rPr lang="nl-BE" baseline="0" dirty="0"/>
              <a:t>Partner = sowieso indirect </a:t>
            </a:r>
            <a:r>
              <a:rPr lang="nl-BE" baseline="0" dirty="0">
                <a:sym typeface="Wingdings" panose="05000000000000000000" pitchFamily="2" charset="2"/>
              </a:rPr>
              <a:t> lagere marges , maar potentieel breder bereik</a:t>
            </a:r>
          </a:p>
          <a:p>
            <a:pPr marL="0" indent="0">
              <a:buFontTx/>
              <a:buNone/>
            </a:pPr>
            <a:r>
              <a:rPr lang="nl-BE" baseline="0" dirty="0" err="1">
                <a:sym typeface="Wingdings" panose="05000000000000000000" pitchFamily="2" charset="2"/>
              </a:rPr>
              <a:t>Owned</a:t>
            </a:r>
            <a:r>
              <a:rPr lang="nl-BE" baseline="0" dirty="0">
                <a:sym typeface="Wingdings" panose="05000000000000000000" pitchFamily="2" charset="2"/>
              </a:rPr>
              <a:t> = hogere marges, maar hogere kosten</a:t>
            </a:r>
          </a:p>
          <a:p>
            <a:pPr marL="0" indent="0">
              <a:buFontTx/>
              <a:buNone/>
            </a:pPr>
            <a:endParaRPr lang="nl-BE" baseline="0" dirty="0">
              <a:sym typeface="Wingdings" panose="05000000000000000000" pitchFamily="2" charset="2"/>
            </a:endParaRPr>
          </a:p>
          <a:p>
            <a:pPr marL="0" indent="0">
              <a:buFontTx/>
              <a:buNone/>
            </a:pPr>
            <a:r>
              <a:rPr lang="nl-BE" baseline="0" dirty="0">
                <a:sym typeface="Wingdings" panose="05000000000000000000" pitchFamily="2" charset="2"/>
              </a:rPr>
              <a:t> Zoek de juiste </a:t>
            </a:r>
            <a:r>
              <a:rPr lang="nl-BE" baseline="0" dirty="0" err="1">
                <a:sym typeface="Wingdings" panose="05000000000000000000" pitchFamily="2" charset="2"/>
              </a:rPr>
              <a:t>balance</a:t>
            </a:r>
            <a:r>
              <a:rPr lang="nl-BE" baseline="0" dirty="0">
                <a:sym typeface="Wingdings" panose="05000000000000000000" pitchFamily="2" charset="2"/>
              </a:rPr>
              <a:t> tussen de verschillende type kanalen</a:t>
            </a:r>
            <a:endParaRPr lang="nl-BE" baseline="0" dirty="0"/>
          </a:p>
          <a:p>
            <a:pPr marL="0" indent="0">
              <a:buFontTx/>
              <a:buNone/>
            </a:pPr>
            <a:endParaRPr lang="nl-BE"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17</a:t>
            </a:fld>
            <a:endParaRPr lang="nl-NL"/>
          </a:p>
        </p:txBody>
      </p:sp>
    </p:spTree>
    <p:extLst>
      <p:ext uri="{BB962C8B-B14F-4D97-AF65-F5344CB8AC3E}">
        <p14:creationId xmlns:p14="http://schemas.microsoft.com/office/powerpoint/2010/main" val="2325795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Kanalen zijn:</a:t>
            </a:r>
          </a:p>
          <a:p>
            <a:pPr marL="171450" indent="-171450">
              <a:buFontTx/>
              <a:buChar char="-"/>
            </a:pPr>
            <a:r>
              <a:rPr lang="nl-BE" dirty="0"/>
              <a:t>Direct of indirect</a:t>
            </a:r>
          </a:p>
          <a:p>
            <a:pPr marL="171450" indent="-171450">
              <a:buFontTx/>
              <a:buChar char="-"/>
            </a:pPr>
            <a:r>
              <a:rPr lang="nl-BE" dirty="0" err="1"/>
              <a:t>Owned</a:t>
            </a:r>
            <a:r>
              <a:rPr lang="nl-BE" dirty="0"/>
              <a:t> of via </a:t>
            </a:r>
            <a:r>
              <a:rPr lang="nl-BE" dirty="0" err="1"/>
              <a:t>parternship</a:t>
            </a:r>
            <a:endParaRPr lang="nl-BE" dirty="0"/>
          </a:p>
          <a:p>
            <a:pPr marL="171450" indent="-171450">
              <a:buFontTx/>
              <a:buChar char="-"/>
            </a:pPr>
            <a:endParaRPr lang="nl-BE" dirty="0"/>
          </a:p>
          <a:p>
            <a:pPr marL="0" indent="0">
              <a:buFontTx/>
              <a:buNone/>
            </a:pPr>
            <a:r>
              <a:rPr lang="nl-BE" dirty="0" err="1"/>
              <a:t>Owned</a:t>
            </a:r>
            <a:r>
              <a:rPr lang="nl-BE" baseline="0" dirty="0"/>
              <a:t> </a:t>
            </a:r>
            <a:r>
              <a:rPr lang="nl-BE" baseline="0" dirty="0" err="1"/>
              <a:t>and</a:t>
            </a:r>
            <a:r>
              <a:rPr lang="nl-BE" baseline="0" dirty="0"/>
              <a:t> direct = in-house sales force, website,…</a:t>
            </a:r>
          </a:p>
          <a:p>
            <a:pPr marL="0" indent="0">
              <a:buFontTx/>
              <a:buNone/>
            </a:pPr>
            <a:r>
              <a:rPr lang="nl-BE" baseline="0" dirty="0"/>
              <a:t>Indirect </a:t>
            </a:r>
            <a:r>
              <a:rPr lang="nl-BE" baseline="0" dirty="0" err="1"/>
              <a:t>and</a:t>
            </a:r>
            <a:r>
              <a:rPr lang="nl-BE" baseline="0" dirty="0"/>
              <a:t> </a:t>
            </a:r>
            <a:r>
              <a:rPr lang="nl-BE" baseline="0" dirty="0" err="1"/>
              <a:t>ownede</a:t>
            </a:r>
            <a:r>
              <a:rPr lang="nl-BE" baseline="0" dirty="0"/>
              <a:t> = franchise </a:t>
            </a:r>
          </a:p>
          <a:p>
            <a:pPr marL="0" indent="0">
              <a:buFontTx/>
              <a:buNone/>
            </a:pPr>
            <a:r>
              <a:rPr lang="nl-BE" baseline="0" dirty="0"/>
              <a:t>Partner = sowieso indirect </a:t>
            </a:r>
            <a:r>
              <a:rPr lang="nl-BE" baseline="0" dirty="0">
                <a:sym typeface="Wingdings" panose="05000000000000000000" pitchFamily="2" charset="2"/>
              </a:rPr>
              <a:t> lagere marges , maar potentieel breder bereik</a:t>
            </a:r>
          </a:p>
          <a:p>
            <a:pPr marL="0" indent="0">
              <a:buFontTx/>
              <a:buNone/>
            </a:pPr>
            <a:r>
              <a:rPr lang="nl-BE" baseline="0" dirty="0" err="1">
                <a:sym typeface="Wingdings" panose="05000000000000000000" pitchFamily="2" charset="2"/>
              </a:rPr>
              <a:t>Owned</a:t>
            </a:r>
            <a:r>
              <a:rPr lang="nl-BE" baseline="0" dirty="0">
                <a:sym typeface="Wingdings" panose="05000000000000000000" pitchFamily="2" charset="2"/>
              </a:rPr>
              <a:t> = hogere marges, maar hogere kosten</a:t>
            </a:r>
          </a:p>
          <a:p>
            <a:pPr marL="0" indent="0">
              <a:buFontTx/>
              <a:buNone/>
            </a:pPr>
            <a:endParaRPr lang="nl-BE" baseline="0" dirty="0">
              <a:sym typeface="Wingdings" panose="05000000000000000000" pitchFamily="2" charset="2"/>
            </a:endParaRPr>
          </a:p>
          <a:p>
            <a:pPr marL="0" indent="0">
              <a:buFontTx/>
              <a:buNone/>
            </a:pPr>
            <a:r>
              <a:rPr lang="nl-BE" baseline="0" dirty="0">
                <a:sym typeface="Wingdings" panose="05000000000000000000" pitchFamily="2" charset="2"/>
              </a:rPr>
              <a:t> Zoek de juiste </a:t>
            </a:r>
            <a:r>
              <a:rPr lang="nl-BE" baseline="0" dirty="0" err="1">
                <a:sym typeface="Wingdings" panose="05000000000000000000" pitchFamily="2" charset="2"/>
              </a:rPr>
              <a:t>balance</a:t>
            </a:r>
            <a:r>
              <a:rPr lang="nl-BE" baseline="0" dirty="0">
                <a:sym typeface="Wingdings" panose="05000000000000000000" pitchFamily="2" charset="2"/>
              </a:rPr>
              <a:t> tussen de verschillende type kanalen</a:t>
            </a:r>
            <a:endParaRPr lang="nl-BE" baseline="0" dirty="0"/>
          </a:p>
          <a:p>
            <a:endParaRPr lang="nl-BE"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18</a:t>
            </a:fld>
            <a:endParaRPr lang="nl-NL"/>
          </a:p>
        </p:txBody>
      </p:sp>
    </p:spTree>
    <p:extLst>
      <p:ext uri="{BB962C8B-B14F-4D97-AF65-F5344CB8AC3E}">
        <p14:creationId xmlns:p14="http://schemas.microsoft.com/office/powerpoint/2010/main" val="1722315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kader van klantenwerving,</a:t>
            </a:r>
            <a:r>
              <a:rPr lang="nl-BE" baseline="0" dirty="0"/>
              <a:t> klantenbehoud en plus-verkoop (3 drijfveren) bedenk je een strategie uit voor de uitvoering van het CRM. </a:t>
            </a:r>
          </a:p>
          <a:p>
            <a:endParaRPr lang="nl-BE" baseline="0" dirty="0"/>
          </a:p>
          <a:p>
            <a:r>
              <a:rPr lang="nl-BE" baseline="0" dirty="0"/>
              <a:t>Terugkerende klanten? </a:t>
            </a:r>
            <a:r>
              <a:rPr lang="nl-BE" baseline="0" dirty="0">
                <a:sym typeface="Wingdings" panose="05000000000000000000" pitchFamily="2" charset="2"/>
              </a:rPr>
              <a:t></a:t>
            </a:r>
            <a:r>
              <a:rPr lang="nl-BE" baseline="0" dirty="0"/>
              <a:t> Korting geven of…?</a:t>
            </a:r>
          </a:p>
          <a:p>
            <a:r>
              <a:rPr lang="nl-BE" baseline="0" dirty="0"/>
              <a:t>Meer interacties? </a:t>
            </a:r>
            <a:r>
              <a:rPr lang="nl-BE" baseline="0" dirty="0">
                <a:sym typeface="Wingdings" panose="05000000000000000000" pitchFamily="2" charset="2"/>
              </a:rPr>
              <a:t> Opvolgsysteem opbouwen op de website…?</a:t>
            </a:r>
          </a:p>
          <a:p>
            <a:r>
              <a:rPr lang="nl-BE" baseline="0" dirty="0"/>
              <a:t>Wat zeggen klanten over je bedrijf? </a:t>
            </a:r>
            <a:r>
              <a:rPr lang="nl-BE" baseline="0" dirty="0">
                <a:sym typeface="Wingdings" panose="05000000000000000000" pitchFamily="2" charset="2"/>
              </a:rPr>
              <a:t> </a:t>
            </a:r>
            <a:r>
              <a:rPr lang="nl-BE" baseline="0" dirty="0" err="1"/>
              <a:t>Enquetes</a:t>
            </a:r>
            <a:r>
              <a:rPr lang="nl-BE" baseline="0" dirty="0"/>
              <a:t> doorsturen of…?</a:t>
            </a:r>
          </a:p>
          <a:p>
            <a:r>
              <a:rPr lang="nl-BE" dirty="0"/>
              <a:t>Nieuwe klanten bezorgen..? </a:t>
            </a:r>
            <a:r>
              <a:rPr lang="nl-BE" dirty="0">
                <a:sym typeface="Wingdings" panose="05000000000000000000" pitchFamily="2" charset="2"/>
              </a:rPr>
              <a:t> Bonussen geven bij uitnodigen van vrienden…? Circus.be</a:t>
            </a:r>
          </a:p>
          <a:p>
            <a:r>
              <a:rPr lang="nl-BE" dirty="0">
                <a:sym typeface="Wingdings" panose="05000000000000000000" pitchFamily="2" charset="2"/>
              </a:rPr>
              <a:t>Hoe meer contact hebben met je klanten?  actief opvolgen</a:t>
            </a:r>
            <a:r>
              <a:rPr lang="nl-BE" baseline="0" dirty="0">
                <a:sym typeface="Wingdings" panose="05000000000000000000" pitchFamily="2" charset="2"/>
              </a:rPr>
              <a:t> of..? Opbellen? </a:t>
            </a:r>
          </a:p>
          <a:p>
            <a:endParaRPr lang="nl-BE" baseline="0" dirty="0">
              <a:sym typeface="Wingdings" panose="05000000000000000000" pitchFamily="2" charset="2"/>
            </a:endParaRPr>
          </a:p>
          <a:p>
            <a:r>
              <a:rPr lang="nl-BE" u="sng" baseline="0" dirty="0" err="1">
                <a:sym typeface="Wingdings" panose="05000000000000000000" pitchFamily="2" charset="2"/>
              </a:rPr>
              <a:t>Categoriën</a:t>
            </a:r>
            <a:r>
              <a:rPr lang="nl-BE" u="sng" baseline="0" dirty="0">
                <a:sym typeface="Wingdings" panose="05000000000000000000" pitchFamily="2" charset="2"/>
              </a:rPr>
              <a:t> van klantenrelaties, vaak ook per segment:</a:t>
            </a:r>
          </a:p>
          <a:p>
            <a:endParaRPr lang="nl-BE" u="sng" baseline="0" dirty="0">
              <a:sym typeface="Wingdings" panose="05000000000000000000" pitchFamily="2" charset="2"/>
            </a:endParaRPr>
          </a:p>
          <a:p>
            <a:pPr marL="171450" indent="-171450">
              <a:buFontTx/>
              <a:buChar char="-"/>
            </a:pPr>
            <a:r>
              <a:rPr lang="nl-BE" u="none" baseline="0" dirty="0">
                <a:sym typeface="Wingdings" panose="05000000000000000000" pitchFamily="2" charset="2"/>
              </a:rPr>
              <a:t>Personal </a:t>
            </a:r>
            <a:r>
              <a:rPr lang="nl-BE" u="none" baseline="0" dirty="0" err="1">
                <a:sym typeface="Wingdings" panose="05000000000000000000" pitchFamily="2" charset="2"/>
              </a:rPr>
              <a:t>assintance</a:t>
            </a:r>
            <a:r>
              <a:rPr lang="nl-BE" u="none" baseline="0" dirty="0">
                <a:sym typeface="Wingdings" panose="05000000000000000000" pitchFamily="2" charset="2"/>
              </a:rPr>
              <a:t>: via </a:t>
            </a:r>
            <a:r>
              <a:rPr lang="nl-BE" u="none" baseline="0" dirty="0" err="1">
                <a:sym typeface="Wingdings" panose="05000000000000000000" pitchFamily="2" charset="2"/>
              </a:rPr>
              <a:t>calldesk</a:t>
            </a:r>
            <a:r>
              <a:rPr lang="nl-BE" u="none" baseline="0" dirty="0">
                <a:sym typeface="Wingdings" panose="05000000000000000000" pitchFamily="2" charset="2"/>
              </a:rPr>
              <a:t> of geautomatiseerde email</a:t>
            </a:r>
          </a:p>
          <a:p>
            <a:pPr marL="171450" indent="-171450">
              <a:buFontTx/>
              <a:buChar char="-"/>
            </a:pPr>
            <a:r>
              <a:rPr lang="nl-BE" u="none" baseline="0" dirty="0" err="1">
                <a:sym typeface="Wingdings" panose="05000000000000000000" pitchFamily="2" charset="2"/>
              </a:rPr>
              <a:t>Dedicated</a:t>
            </a:r>
            <a:r>
              <a:rPr lang="nl-BE" u="none" baseline="0" dirty="0">
                <a:sym typeface="Wingdings" panose="05000000000000000000" pitchFamily="2" charset="2"/>
              </a:rPr>
              <a:t> personal assistance: een accountmanager die zich specifiek toe kan leggen op een klant of beperkt aantal klanten?</a:t>
            </a:r>
          </a:p>
          <a:p>
            <a:pPr marL="171450" indent="-171450">
              <a:buFontTx/>
              <a:buChar char="-"/>
            </a:pPr>
            <a:r>
              <a:rPr lang="nl-BE" u="none" baseline="0" dirty="0" err="1">
                <a:sym typeface="Wingdings" panose="05000000000000000000" pitchFamily="2" charset="2"/>
              </a:rPr>
              <a:t>Self-service</a:t>
            </a:r>
            <a:r>
              <a:rPr lang="nl-BE" u="none" baseline="0" dirty="0">
                <a:sym typeface="Wingdings" panose="05000000000000000000" pitchFamily="2" charset="2"/>
              </a:rPr>
              <a:t>: volledig geautomatiseerd antwoorden checklist</a:t>
            </a:r>
          </a:p>
          <a:p>
            <a:pPr marL="171450" indent="-171450">
              <a:buFontTx/>
              <a:buChar char="-"/>
            </a:pPr>
            <a:r>
              <a:rPr lang="nl-BE" u="none" baseline="0" dirty="0">
                <a:sym typeface="Wingdings" panose="05000000000000000000" pitchFamily="2" charset="2"/>
              </a:rPr>
              <a:t>Community platform</a:t>
            </a:r>
          </a:p>
          <a:p>
            <a:pPr marL="171450" indent="-171450">
              <a:buFontTx/>
              <a:buChar char="-"/>
            </a:pPr>
            <a:r>
              <a:rPr lang="nl-BE" u="none" baseline="0" dirty="0">
                <a:sym typeface="Wingdings" panose="05000000000000000000" pitchFamily="2" charset="2"/>
              </a:rPr>
              <a:t>Co-</a:t>
            </a:r>
            <a:r>
              <a:rPr lang="nl-BE" u="none" baseline="0" dirty="0" err="1">
                <a:sym typeface="Wingdings" panose="05000000000000000000" pitchFamily="2" charset="2"/>
              </a:rPr>
              <a:t>creation</a:t>
            </a:r>
            <a:r>
              <a:rPr lang="nl-BE" u="none" baseline="0" dirty="0">
                <a:sym typeface="Wingdings" panose="05000000000000000000" pitchFamily="2" charset="2"/>
              </a:rPr>
              <a:t>: Amazon, feedback on </a:t>
            </a:r>
            <a:r>
              <a:rPr lang="nl-BE" u="none" baseline="0" dirty="0" err="1">
                <a:sym typeface="Wingdings" panose="05000000000000000000" pitchFamily="2" charset="2"/>
              </a:rPr>
              <a:t>books</a:t>
            </a:r>
            <a:r>
              <a:rPr lang="nl-BE" u="none" baseline="0" dirty="0">
                <a:sym typeface="Wingdings" panose="05000000000000000000" pitchFamily="2" charset="2"/>
              </a:rPr>
              <a:t>, </a:t>
            </a:r>
            <a:r>
              <a:rPr lang="nl-BE" u="none" baseline="0" dirty="0" err="1">
                <a:sym typeface="Wingdings" panose="05000000000000000000" pitchFamily="2" charset="2"/>
              </a:rPr>
              <a:t>decathlon</a:t>
            </a:r>
            <a:r>
              <a:rPr lang="nl-BE" u="none" baseline="0" dirty="0">
                <a:sym typeface="Wingdings" panose="05000000000000000000" pitchFamily="2" charset="2"/>
              </a:rPr>
              <a:t>; </a:t>
            </a:r>
            <a:r>
              <a:rPr lang="nl-BE" u="none" baseline="0" dirty="0" err="1">
                <a:sym typeface="Wingdings" panose="05000000000000000000" pitchFamily="2" charset="2"/>
              </a:rPr>
              <a:t>invent</a:t>
            </a:r>
            <a:r>
              <a:rPr lang="nl-BE" u="none" baseline="0" dirty="0">
                <a:sym typeface="Wingdings" panose="05000000000000000000" pitchFamily="2" charset="2"/>
              </a:rPr>
              <a:t> a sportproduct</a:t>
            </a:r>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19</a:t>
            </a:fld>
            <a:endParaRPr lang="nl-NL"/>
          </a:p>
        </p:txBody>
      </p:sp>
    </p:spTree>
    <p:extLst>
      <p:ext uri="{BB962C8B-B14F-4D97-AF65-F5344CB8AC3E}">
        <p14:creationId xmlns:p14="http://schemas.microsoft.com/office/powerpoint/2010/main" val="2369775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Vermeld ook zeker de zaken die je</a:t>
            </a:r>
            <a:r>
              <a:rPr lang="nl-BE" baseline="0" dirty="0"/>
              <a:t> gratis aanbiedt. Want het kan wel eens zijn dat die zaken kunnen veranderen. </a:t>
            </a:r>
          </a:p>
          <a:p>
            <a:r>
              <a:rPr lang="nl-BE" baseline="0" dirty="0"/>
              <a:t>Als je verschillende prijzen per segment hanteert vis het handig deze kleuren ook in de verschillende post-</a:t>
            </a:r>
            <a:r>
              <a:rPr lang="nl-BE" baseline="0" dirty="0" err="1"/>
              <a:t>its</a:t>
            </a:r>
            <a:r>
              <a:rPr lang="nl-BE" baseline="0" dirty="0"/>
              <a:t> te blijven toepassen. </a:t>
            </a:r>
          </a:p>
          <a:p>
            <a:r>
              <a:rPr lang="nl-BE" dirty="0"/>
              <a:t>Geef je korting bij grote</a:t>
            </a:r>
            <a:r>
              <a:rPr lang="nl-BE" baseline="0" dirty="0"/>
              <a:t> aankoop? </a:t>
            </a:r>
          </a:p>
          <a:p>
            <a:r>
              <a:rPr lang="nl-BE" baseline="0" dirty="0"/>
              <a:t>Adverteren?</a:t>
            </a:r>
          </a:p>
          <a:p>
            <a:endParaRPr lang="nl-BE" baseline="0" dirty="0"/>
          </a:p>
          <a:p>
            <a:r>
              <a:rPr lang="nl-BE" baseline="0" dirty="0"/>
              <a:t>Ga je vast prijzen of dynamisch prijzen?</a:t>
            </a:r>
          </a:p>
          <a:p>
            <a:pPr marL="171450" indent="-171450">
              <a:buFontTx/>
              <a:buChar char="-"/>
            </a:pPr>
            <a:r>
              <a:rPr lang="nl-BE" baseline="0" dirty="0"/>
              <a:t>List </a:t>
            </a:r>
            <a:r>
              <a:rPr lang="nl-BE" baseline="0" dirty="0" err="1"/>
              <a:t>price</a:t>
            </a:r>
            <a:r>
              <a:rPr lang="nl-BE" baseline="0" dirty="0"/>
              <a:t>				 			- </a:t>
            </a:r>
            <a:r>
              <a:rPr lang="nl-BE" baseline="0" dirty="0" err="1"/>
              <a:t>Negotation</a:t>
            </a:r>
            <a:endParaRPr lang="nl-BE" baseline="0" dirty="0"/>
          </a:p>
          <a:p>
            <a:pPr marL="171450" indent="-171450">
              <a:buFontTx/>
              <a:buChar char="-"/>
            </a:pPr>
            <a:r>
              <a:rPr lang="nl-BE" baseline="0" dirty="0"/>
              <a:t>Product </a:t>
            </a:r>
            <a:r>
              <a:rPr lang="nl-BE" baseline="0" dirty="0" err="1"/>
              <a:t>dependant</a:t>
            </a:r>
            <a:r>
              <a:rPr lang="nl-BE" baseline="0" dirty="0"/>
              <a:t> (hoeveelheid of kwaliteit)		- </a:t>
            </a:r>
            <a:r>
              <a:rPr lang="nl-BE" baseline="0" dirty="0" err="1"/>
              <a:t>Yield</a:t>
            </a:r>
            <a:r>
              <a:rPr lang="nl-BE" baseline="0" dirty="0"/>
              <a:t> management: prijs hangt af van inventaris en tijdstip van aankoop</a:t>
            </a:r>
          </a:p>
          <a:p>
            <a:pPr marL="171450" indent="-171450">
              <a:buFontTx/>
              <a:buChar char="-"/>
            </a:pPr>
            <a:r>
              <a:rPr lang="nl-BE" baseline="0" dirty="0"/>
              <a:t>Customer Segment </a:t>
            </a:r>
            <a:r>
              <a:rPr lang="nl-BE" baseline="0" dirty="0" err="1"/>
              <a:t>dependant</a:t>
            </a:r>
            <a:r>
              <a:rPr lang="nl-BE" baseline="0" dirty="0"/>
              <a:t>				- Real-time-market: </a:t>
            </a:r>
            <a:r>
              <a:rPr lang="nl-BE" baseline="0" dirty="0" err="1"/>
              <a:t>price</a:t>
            </a:r>
            <a:r>
              <a:rPr lang="nl-BE" baseline="0" dirty="0"/>
              <a:t> is </a:t>
            </a:r>
            <a:r>
              <a:rPr lang="nl-BE" baseline="0" dirty="0" err="1"/>
              <a:t>based</a:t>
            </a:r>
            <a:r>
              <a:rPr lang="nl-BE" baseline="0" dirty="0"/>
              <a:t> on </a:t>
            </a:r>
            <a:r>
              <a:rPr lang="nl-BE" baseline="0" dirty="0" err="1"/>
              <a:t>supply</a:t>
            </a:r>
            <a:r>
              <a:rPr lang="nl-BE" baseline="0" dirty="0"/>
              <a:t> </a:t>
            </a:r>
            <a:r>
              <a:rPr lang="nl-BE" baseline="0" dirty="0" err="1"/>
              <a:t>and</a:t>
            </a:r>
            <a:r>
              <a:rPr lang="nl-BE" baseline="0" dirty="0"/>
              <a:t> </a:t>
            </a:r>
            <a:r>
              <a:rPr lang="nl-BE" baseline="0" dirty="0" err="1"/>
              <a:t>demand</a:t>
            </a:r>
            <a:endParaRPr lang="nl-BE" baseline="0" dirty="0"/>
          </a:p>
          <a:p>
            <a:pPr marL="171450" indent="-171450">
              <a:buFontTx/>
              <a:buChar char="-"/>
            </a:pPr>
            <a:r>
              <a:rPr lang="nl-BE" baseline="0" dirty="0"/>
              <a:t>Volume </a:t>
            </a:r>
            <a:r>
              <a:rPr lang="nl-BE" baseline="0" dirty="0" err="1"/>
              <a:t>dependant</a:t>
            </a:r>
            <a:r>
              <a:rPr lang="nl-BE" baseline="0" dirty="0"/>
              <a:t>						- </a:t>
            </a:r>
            <a:r>
              <a:rPr lang="nl-BE" baseline="0" dirty="0" err="1"/>
              <a:t>auctions</a:t>
            </a:r>
            <a:r>
              <a:rPr lang="nl-BE" baseline="0" dirty="0"/>
              <a:t>: biedingen</a:t>
            </a:r>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21</a:t>
            </a:fld>
            <a:endParaRPr lang="nl-NL"/>
          </a:p>
        </p:txBody>
      </p:sp>
    </p:spTree>
    <p:extLst>
      <p:ext uri="{BB962C8B-B14F-4D97-AF65-F5344CB8AC3E}">
        <p14:creationId xmlns:p14="http://schemas.microsoft.com/office/powerpoint/2010/main" val="3070386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Sleutelmiddelen zullen verschillend</a:t>
            </a:r>
            <a:r>
              <a:rPr lang="nl-BE" baseline="0" dirty="0"/>
              <a:t> zijn afhankelijk van het type business model:</a:t>
            </a:r>
          </a:p>
          <a:p>
            <a:pPr marL="171450" indent="-171450">
              <a:buFontTx/>
              <a:buChar char="-"/>
            </a:pPr>
            <a:r>
              <a:rPr lang="nl-BE" baseline="0" dirty="0" err="1"/>
              <a:t>Physical</a:t>
            </a:r>
            <a:r>
              <a:rPr lang="nl-BE" baseline="0" dirty="0"/>
              <a:t>: gebouwen, voertuigen, machines,… = kapitaal intensief</a:t>
            </a:r>
          </a:p>
          <a:p>
            <a:pPr marL="171450" indent="-171450">
              <a:buFontTx/>
              <a:buChar char="-"/>
            </a:pPr>
            <a:r>
              <a:rPr lang="nl-BE" baseline="0" dirty="0"/>
              <a:t>Financial: cash, krediet verstrekking, funds</a:t>
            </a:r>
          </a:p>
          <a:p>
            <a:pPr marL="171450" indent="-171450">
              <a:buFontTx/>
              <a:buChar char="-"/>
            </a:pPr>
            <a:r>
              <a:rPr lang="nl-BE" baseline="0" dirty="0" err="1"/>
              <a:t>Intellectual</a:t>
            </a:r>
            <a:r>
              <a:rPr lang="nl-BE" baseline="0" dirty="0"/>
              <a:t>: patenten, talent, kennis</a:t>
            </a:r>
          </a:p>
          <a:p>
            <a:pPr marL="171450" indent="-171450">
              <a:buFontTx/>
              <a:buChar char="-"/>
            </a:pPr>
            <a:r>
              <a:rPr lang="nl-BE" baseline="0" dirty="0"/>
              <a:t>Human: personeel</a:t>
            </a:r>
          </a:p>
          <a:p>
            <a:pPr marL="171450" indent="-171450">
              <a:buFontTx/>
              <a:buChar char="-"/>
            </a:pPr>
            <a:endParaRPr lang="nl-BE" baseline="0" dirty="0"/>
          </a:p>
          <a:p>
            <a:pPr marL="0" indent="0">
              <a:buFontTx/>
              <a:buNone/>
            </a:pPr>
            <a:r>
              <a:rPr lang="nl-BE" baseline="0" dirty="0"/>
              <a:t>Die zullen ofwel van jou uitkomen of wel van partners. </a:t>
            </a:r>
            <a:endParaRPr lang="nl-BE"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22</a:t>
            </a:fld>
            <a:endParaRPr lang="nl-NL"/>
          </a:p>
        </p:txBody>
      </p:sp>
    </p:spTree>
    <p:extLst>
      <p:ext uri="{BB962C8B-B14F-4D97-AF65-F5344CB8AC3E}">
        <p14:creationId xmlns:p14="http://schemas.microsoft.com/office/powerpoint/2010/main" val="2178588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Activiteiten die een onderneming moet doen om een business</a:t>
            </a:r>
            <a:r>
              <a:rPr lang="nl-BE" baseline="0" dirty="0"/>
              <a:t> te doen draaien.</a:t>
            </a:r>
          </a:p>
          <a:p>
            <a:endParaRPr lang="nl-BE" baseline="0" dirty="0"/>
          </a:p>
          <a:p>
            <a:r>
              <a:rPr lang="nl-BE" u="sng" baseline="0" dirty="0"/>
              <a:t>Sleutelactiviteiten per categorie:</a:t>
            </a:r>
          </a:p>
          <a:p>
            <a:endParaRPr lang="nl-BE" u="sng" baseline="0" dirty="0"/>
          </a:p>
          <a:p>
            <a:pPr marL="171450" indent="-171450">
              <a:buFontTx/>
              <a:buChar char="-"/>
            </a:pPr>
            <a:r>
              <a:rPr lang="nl-BE" u="none" baseline="0" dirty="0"/>
              <a:t>Productie: </a:t>
            </a:r>
          </a:p>
          <a:p>
            <a:pPr marL="171450" indent="-171450">
              <a:buFontTx/>
              <a:buChar char="-"/>
            </a:pPr>
            <a:r>
              <a:rPr lang="nl-BE" u="none" baseline="0" dirty="0" err="1"/>
              <a:t>Problem</a:t>
            </a:r>
            <a:r>
              <a:rPr lang="nl-BE" u="none" baseline="0" dirty="0"/>
              <a:t> </a:t>
            </a:r>
            <a:r>
              <a:rPr lang="nl-BE" u="none" baseline="0" dirty="0" err="1"/>
              <a:t>solving</a:t>
            </a:r>
            <a:r>
              <a:rPr lang="nl-BE" u="none" baseline="0" dirty="0"/>
              <a:t>: </a:t>
            </a:r>
            <a:r>
              <a:rPr lang="nl-BE" u="none" baseline="0" dirty="0" err="1"/>
              <a:t>solutions</a:t>
            </a:r>
            <a:r>
              <a:rPr lang="nl-BE" u="none" baseline="0" dirty="0"/>
              <a:t> </a:t>
            </a:r>
            <a:r>
              <a:rPr lang="nl-BE" u="none" baseline="0" dirty="0" err="1"/>
              <a:t>to</a:t>
            </a:r>
            <a:r>
              <a:rPr lang="nl-BE" u="none" baseline="0" dirty="0"/>
              <a:t> </a:t>
            </a:r>
            <a:r>
              <a:rPr lang="nl-BE" u="none" baseline="0" dirty="0" err="1"/>
              <a:t>individual</a:t>
            </a:r>
            <a:r>
              <a:rPr lang="nl-BE" u="none" baseline="0" dirty="0"/>
              <a:t> customer </a:t>
            </a:r>
            <a:r>
              <a:rPr lang="nl-BE" u="none" baseline="0" dirty="0" err="1"/>
              <a:t>problems</a:t>
            </a:r>
            <a:r>
              <a:rPr lang="nl-BE" u="none" baseline="0" dirty="0"/>
              <a:t>/</a:t>
            </a:r>
            <a:r>
              <a:rPr lang="nl-BE" u="none" baseline="0" dirty="0" err="1"/>
              <a:t>knowledge</a:t>
            </a:r>
            <a:r>
              <a:rPr lang="nl-BE" u="none" baseline="0" dirty="0"/>
              <a:t> management</a:t>
            </a:r>
          </a:p>
          <a:p>
            <a:pPr marL="171450" indent="-171450">
              <a:buFontTx/>
              <a:buChar char="-"/>
            </a:pPr>
            <a:r>
              <a:rPr lang="nl-BE" u="none" baseline="0" dirty="0"/>
              <a:t>Bij platforms: software ontwikkeling, netwerken en matchmaking</a:t>
            </a:r>
            <a:endParaRPr lang="nl-BE" u="none"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23</a:t>
            </a:fld>
            <a:endParaRPr lang="nl-NL"/>
          </a:p>
        </p:txBody>
      </p:sp>
    </p:spTree>
    <p:extLst>
      <p:ext uri="{BB962C8B-B14F-4D97-AF65-F5344CB8AC3E}">
        <p14:creationId xmlns:p14="http://schemas.microsoft.com/office/powerpoint/2010/main" val="3385552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Ondernemingen sluiten vaak allianties om hun business model te optimaliseren, </a:t>
            </a:r>
            <a:r>
              <a:rPr lang="nl-BE" dirty="0" err="1"/>
              <a:t>risicos</a:t>
            </a:r>
            <a:r>
              <a:rPr lang="nl-BE" dirty="0"/>
              <a:t> te verlagen en middelen te bemachtigen:</a:t>
            </a:r>
          </a:p>
          <a:p>
            <a:pPr marL="171450" indent="-171450">
              <a:buFontTx/>
              <a:buChar char="-"/>
            </a:pPr>
            <a:r>
              <a:rPr lang="nl-BE" dirty="0"/>
              <a:t>Je zoekt mensen die je helpen om de</a:t>
            </a:r>
            <a:r>
              <a:rPr lang="nl-BE" baseline="0" dirty="0"/>
              <a:t> productie te doen stijgen</a:t>
            </a:r>
          </a:p>
          <a:p>
            <a:pPr marL="171450" indent="-171450">
              <a:buFontTx/>
              <a:buChar char="-"/>
            </a:pPr>
            <a:r>
              <a:rPr lang="nl-BE" baseline="0" dirty="0"/>
              <a:t>De risico’s of onzekerheid te doen verlagen</a:t>
            </a:r>
          </a:p>
          <a:p>
            <a:pPr marL="171450" indent="-171450">
              <a:buFontTx/>
              <a:buChar char="-"/>
            </a:pPr>
            <a:r>
              <a:rPr lang="nl-BE" baseline="0" dirty="0"/>
              <a:t>Om bepaalde middelen te behalen of activiteiten uit te voeren</a:t>
            </a:r>
            <a:endParaRPr lang="nl-BE"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24</a:t>
            </a:fld>
            <a:endParaRPr lang="nl-NL"/>
          </a:p>
        </p:txBody>
      </p:sp>
    </p:spTree>
    <p:extLst>
      <p:ext uri="{BB962C8B-B14F-4D97-AF65-F5344CB8AC3E}">
        <p14:creationId xmlns:p14="http://schemas.microsoft.com/office/powerpoint/2010/main" val="755737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3</a:t>
            </a:fld>
            <a:endParaRPr lang="nl-NL"/>
          </a:p>
        </p:txBody>
      </p:sp>
    </p:spTree>
    <p:extLst>
      <p:ext uri="{BB962C8B-B14F-4D97-AF65-F5344CB8AC3E}">
        <p14:creationId xmlns:p14="http://schemas.microsoft.com/office/powerpoint/2010/main" val="2571695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u="sng" dirty="0"/>
              <a:t>Alle kosten om de</a:t>
            </a:r>
            <a:r>
              <a:rPr lang="nl-BE" u="sng" baseline="0" dirty="0"/>
              <a:t> business werkende te houden:</a:t>
            </a:r>
          </a:p>
          <a:p>
            <a:endParaRPr lang="nl-BE" u="sng" baseline="0" dirty="0"/>
          </a:p>
          <a:p>
            <a:r>
              <a:rPr lang="nl-BE" u="sng" dirty="0"/>
              <a:t>Twee grote modellen</a:t>
            </a:r>
          </a:p>
          <a:p>
            <a:pPr marL="171450" indent="-171450">
              <a:buFontTx/>
              <a:buChar char="-"/>
            </a:pPr>
            <a:r>
              <a:rPr lang="nl-BE" u="none" dirty="0" err="1"/>
              <a:t>Cost</a:t>
            </a:r>
            <a:r>
              <a:rPr lang="nl-BE" u="none" dirty="0"/>
              <a:t> </a:t>
            </a:r>
            <a:r>
              <a:rPr lang="nl-BE" u="none" dirty="0" err="1"/>
              <a:t>driven</a:t>
            </a:r>
            <a:r>
              <a:rPr lang="nl-BE" u="none" dirty="0"/>
              <a:t>: minimaliseren van kosten waar ook mogelijk;</a:t>
            </a:r>
            <a:r>
              <a:rPr lang="nl-BE" u="none" baseline="0" dirty="0"/>
              <a:t> low </a:t>
            </a:r>
            <a:r>
              <a:rPr lang="nl-BE" u="none" baseline="0" dirty="0" err="1"/>
              <a:t>price</a:t>
            </a:r>
            <a:r>
              <a:rPr lang="nl-BE" u="none" baseline="0" dirty="0"/>
              <a:t> VP, automatisering, </a:t>
            </a:r>
            <a:r>
              <a:rPr lang="nl-BE" u="none" baseline="0" dirty="0" err="1"/>
              <a:t>outsorcing</a:t>
            </a:r>
            <a:r>
              <a:rPr lang="nl-BE" u="none" baseline="0" dirty="0"/>
              <a:t>,….</a:t>
            </a:r>
          </a:p>
          <a:p>
            <a:pPr marL="171450" indent="-171450">
              <a:buFontTx/>
              <a:buChar char="-"/>
            </a:pPr>
            <a:r>
              <a:rPr lang="nl-BE" u="none" baseline="0" dirty="0"/>
              <a:t>Value </a:t>
            </a:r>
            <a:r>
              <a:rPr lang="nl-BE" u="none" baseline="0" dirty="0" err="1"/>
              <a:t>driven</a:t>
            </a:r>
            <a:r>
              <a:rPr lang="nl-BE" u="none" baseline="0" dirty="0"/>
              <a:t>: minder gierig, kijken vooral op </a:t>
            </a:r>
            <a:r>
              <a:rPr lang="nl-BE" u="none" baseline="0" dirty="0" err="1"/>
              <a:t>waardecreatie</a:t>
            </a:r>
            <a:r>
              <a:rPr lang="nl-BE" u="none" baseline="0" dirty="0"/>
              <a:t>, hoge personal service</a:t>
            </a:r>
            <a:endParaRPr lang="nl-BE" u="none"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25</a:t>
            </a:fld>
            <a:endParaRPr lang="nl-NL"/>
          </a:p>
        </p:txBody>
      </p:sp>
    </p:spTree>
    <p:extLst>
      <p:ext uri="{BB962C8B-B14F-4D97-AF65-F5344CB8AC3E}">
        <p14:creationId xmlns:p14="http://schemas.microsoft.com/office/powerpoint/2010/main" val="3246952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7 vragen die</a:t>
            </a:r>
            <a:r>
              <a:rPr lang="nl-BE" baseline="0" dirty="0"/>
              <a:t> jouw business model op de weegschaal leggen:</a:t>
            </a:r>
          </a:p>
          <a:p>
            <a:endParaRPr lang="nl-BE" baseline="0" dirty="0"/>
          </a:p>
          <a:p>
            <a:r>
              <a:rPr lang="nl-BE" baseline="0" dirty="0"/>
              <a:t>1, hoe makkelijk is het voor de klant om van bedrijf te switchen?</a:t>
            </a:r>
          </a:p>
          <a:p>
            <a:endParaRPr lang="nl-BE" baseline="0" dirty="0"/>
          </a:p>
          <a:p>
            <a:r>
              <a:rPr lang="nl-BE" baseline="0" dirty="0"/>
              <a:t>2, zal elke verkoop een nieuwe inspanning vereisen of is er een mogelijkheid tot terugkomende inkomsten? Hoe makkelijker je terugkomende inkomsten genereert, des te beter. Als je altijd veel inspanningen moet leveren om nieuwe sales te halen, hoe zwakker het BM</a:t>
            </a:r>
          </a:p>
          <a:p>
            <a:endParaRPr lang="nl-BE" baseline="0" dirty="0"/>
          </a:p>
          <a:p>
            <a:r>
              <a:rPr lang="nl-BE" baseline="0" dirty="0"/>
              <a:t>3, maak je opbrengsten </a:t>
            </a:r>
            <a:r>
              <a:rPr lang="nl-BE" baseline="0" dirty="0" err="1"/>
              <a:t>voraleer</a:t>
            </a:r>
            <a:r>
              <a:rPr lang="nl-BE" baseline="0" dirty="0"/>
              <a:t> je veel kosten gaat oplopen?</a:t>
            </a:r>
            <a:endParaRPr lang="nl-BE"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27</a:t>
            </a:fld>
            <a:endParaRPr lang="nl-NL"/>
          </a:p>
        </p:txBody>
      </p:sp>
    </p:spTree>
    <p:extLst>
      <p:ext uri="{BB962C8B-B14F-4D97-AF65-F5344CB8AC3E}">
        <p14:creationId xmlns:p14="http://schemas.microsoft.com/office/powerpoint/2010/main" val="1634050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4, Is jouw kostenstructuur</a:t>
            </a:r>
            <a:r>
              <a:rPr lang="nl-BE" baseline="0" dirty="0"/>
              <a:t> beter dan jouw concurrentie?</a:t>
            </a:r>
          </a:p>
          <a:p>
            <a:endParaRPr lang="nl-BE" baseline="0" dirty="0"/>
          </a:p>
          <a:p>
            <a:r>
              <a:rPr lang="nl-BE" baseline="0" dirty="0"/>
              <a:t>5, Hoeveel waarde in jouw business model is gratis </a:t>
            </a:r>
            <a:r>
              <a:rPr lang="nl-BE" baseline="0" dirty="0" err="1"/>
              <a:t>gecreert</a:t>
            </a:r>
            <a:r>
              <a:rPr lang="nl-BE" baseline="0" dirty="0"/>
              <a:t> door derden of klanten? Het kan zijn dat het opbouwen van een platform om opleidingen aan te bieden, vergelijk Bram, net niet genoeg aantrek maakt om het schaalbaar maken. Je kan beter een curerende rol erin spelen en derden partijen volop de discussie laten voeren en zelf materies erop plaatsen om elkaar te kunnen helpen.  Er is geen BM waar alle waarde </a:t>
            </a:r>
            <a:r>
              <a:rPr lang="nl-BE" baseline="0" dirty="0" err="1"/>
              <a:t>gecreerd</a:t>
            </a:r>
            <a:r>
              <a:rPr lang="nl-BE" baseline="0" dirty="0"/>
              <a:t> wordt door klanten of derden partijen volledig gratis, zonder dat je zelf inspanningen moet leveren. </a:t>
            </a:r>
          </a:p>
          <a:p>
            <a:endParaRPr lang="nl-BE" baseline="0" dirty="0"/>
          </a:p>
          <a:p>
            <a:r>
              <a:rPr lang="nl-BE" baseline="0" dirty="0"/>
              <a:t>6, hoe snel kan je </a:t>
            </a:r>
            <a:r>
              <a:rPr lang="nl-BE" baseline="0" dirty="0" err="1"/>
              <a:t>scalen</a:t>
            </a:r>
            <a:r>
              <a:rPr lang="nl-BE" baseline="0" dirty="0"/>
              <a:t> zonder obstakels zoals infrastructuur of customer support tegen te komen. Zijn er virtueel gezien geen limieten? Of ben je zeer afhankelijk van resources en inspanningen? Een tandarts kan perfect zijn pensioen voorspellen, das niet schaalbaar, schaalbaar, is dat je jouw model kan laten groeien in een markt zonder echt veel inspanningen te leveren. Je kan jezelf niet </a:t>
            </a:r>
            <a:r>
              <a:rPr lang="nl-BE" baseline="0" dirty="0" err="1"/>
              <a:t>clonen</a:t>
            </a:r>
            <a:r>
              <a:rPr lang="nl-BE" baseline="0" dirty="0"/>
              <a:t>. </a:t>
            </a:r>
          </a:p>
          <a:p>
            <a:endParaRPr lang="nl-BE" baseline="0" dirty="0"/>
          </a:p>
          <a:p>
            <a:r>
              <a:rPr lang="nl-BE" baseline="0" dirty="0"/>
              <a:t>7, Hoe kwetsbaar is jouw BM </a:t>
            </a:r>
            <a:r>
              <a:rPr lang="nl-BE" baseline="0" dirty="0" err="1"/>
              <a:t>tav</a:t>
            </a:r>
            <a:r>
              <a:rPr lang="nl-BE" baseline="0" dirty="0"/>
              <a:t> de competitie of concurrentie. IP, talent dat je hebt </a:t>
            </a:r>
            <a:r>
              <a:rPr lang="nl-BE" baseline="0" dirty="0" err="1"/>
              <a:t>gerecruteerd</a:t>
            </a:r>
            <a:r>
              <a:rPr lang="nl-BE" baseline="0" dirty="0"/>
              <a:t>, exclusieve contracten. Hoe kan je tegen de competitie beschermen?</a:t>
            </a:r>
            <a:endParaRPr lang="nl-BE"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28</a:t>
            </a:fld>
            <a:endParaRPr lang="nl-NL"/>
          </a:p>
        </p:txBody>
      </p:sp>
    </p:spTree>
    <p:extLst>
      <p:ext uri="{BB962C8B-B14F-4D97-AF65-F5344CB8AC3E}">
        <p14:creationId xmlns:p14="http://schemas.microsoft.com/office/powerpoint/2010/main" val="758501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25BA10-7220-6A43-99A8-B6C2B638BBF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5938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31</a:t>
            </a:fld>
            <a:endParaRPr lang="nl-NL"/>
          </a:p>
        </p:txBody>
      </p:sp>
    </p:spTree>
    <p:extLst>
      <p:ext uri="{BB962C8B-B14F-4D97-AF65-F5344CB8AC3E}">
        <p14:creationId xmlns:p14="http://schemas.microsoft.com/office/powerpoint/2010/main" val="2756161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32</a:t>
            </a:fld>
            <a:endParaRPr lang="nl-NL"/>
          </a:p>
        </p:txBody>
      </p:sp>
    </p:spTree>
    <p:extLst>
      <p:ext uri="{BB962C8B-B14F-4D97-AF65-F5344CB8AC3E}">
        <p14:creationId xmlns:p14="http://schemas.microsoft.com/office/powerpoint/2010/main" val="3780040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34</a:t>
            </a:fld>
            <a:endParaRPr lang="nl-NL"/>
          </a:p>
        </p:txBody>
      </p:sp>
    </p:spTree>
    <p:extLst>
      <p:ext uri="{BB962C8B-B14F-4D97-AF65-F5344CB8AC3E}">
        <p14:creationId xmlns:p14="http://schemas.microsoft.com/office/powerpoint/2010/main" val="2999563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35</a:t>
            </a:fld>
            <a:endParaRPr lang="nl-NL"/>
          </a:p>
        </p:txBody>
      </p:sp>
    </p:spTree>
    <p:extLst>
      <p:ext uri="{BB962C8B-B14F-4D97-AF65-F5344CB8AC3E}">
        <p14:creationId xmlns:p14="http://schemas.microsoft.com/office/powerpoint/2010/main" val="3948929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36</a:t>
            </a:fld>
            <a:endParaRPr lang="nl-NL"/>
          </a:p>
        </p:txBody>
      </p:sp>
    </p:spTree>
    <p:extLst>
      <p:ext uri="{BB962C8B-B14F-4D97-AF65-F5344CB8AC3E}">
        <p14:creationId xmlns:p14="http://schemas.microsoft.com/office/powerpoint/2010/main" val="3652100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Ik geloof in de kracht</a:t>
            </a:r>
            <a:r>
              <a:rPr lang="nl-BE" baseline="0" dirty="0"/>
              <a:t> van herhaling</a:t>
            </a:r>
          </a:p>
          <a:p>
            <a:endParaRPr lang="nl-BE" baseline="0" dirty="0"/>
          </a:p>
          <a:p>
            <a:r>
              <a:rPr lang="nl-BE" baseline="0" dirty="0"/>
              <a:t>3 tests die iteratief moeten nagegaan worden, je kan perfect terug naar test 1 gaan</a:t>
            </a:r>
            <a:endParaRPr lang="nl-BE"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37</a:t>
            </a:fld>
            <a:endParaRPr lang="nl-NL"/>
          </a:p>
        </p:txBody>
      </p:sp>
    </p:spTree>
    <p:extLst>
      <p:ext uri="{BB962C8B-B14F-4D97-AF65-F5344CB8AC3E}">
        <p14:creationId xmlns:p14="http://schemas.microsoft.com/office/powerpoint/2010/main" val="3265194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8:10</a:t>
            </a:r>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5</a:t>
            </a:fld>
            <a:endParaRPr lang="nl-NL"/>
          </a:p>
        </p:txBody>
      </p:sp>
    </p:spTree>
    <p:extLst>
      <p:ext uri="{BB962C8B-B14F-4D97-AF65-F5344CB8AC3E}">
        <p14:creationId xmlns:p14="http://schemas.microsoft.com/office/powerpoint/2010/main" val="3125847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38</a:t>
            </a:fld>
            <a:endParaRPr lang="nl-NL"/>
          </a:p>
        </p:txBody>
      </p:sp>
    </p:spTree>
    <p:extLst>
      <p:ext uri="{BB962C8B-B14F-4D97-AF65-F5344CB8AC3E}">
        <p14:creationId xmlns:p14="http://schemas.microsoft.com/office/powerpoint/2010/main" val="1031439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CX als een spot bootcamp crash  course om je verhaal vorm te geven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Aanloop naar </a:t>
            </a:r>
            <a:r>
              <a:rPr lang="nl-BE" sz="1200" kern="1200" dirty="0" err="1">
                <a:solidFill>
                  <a:schemeClr val="tx1"/>
                </a:solidFill>
                <a:effectLst/>
                <a:latin typeface="+mn-lt"/>
                <a:ea typeface="+mn-ea"/>
                <a:cs typeface="+mn-cs"/>
              </a:rPr>
              <a:t>Bryo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StartUp</a:t>
            </a:r>
            <a:r>
              <a:rPr lang="nl-BE" sz="1200" kern="1200" dirty="0">
                <a:solidFill>
                  <a:schemeClr val="tx1"/>
                </a:solidFill>
                <a:effectLst/>
                <a:latin typeface="+mn-lt"/>
                <a:ea typeface="+mn-ea"/>
                <a:cs typeface="+mn-cs"/>
              </a:rPr>
              <a:t> om als volwaardig Voka lid deel te nemen met onbeperkte coaching netwerk / community, opleiding en speeddates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err="1">
                <a:solidFill>
                  <a:schemeClr val="tx1"/>
                </a:solidFill>
                <a:effectLst/>
                <a:latin typeface="+mn-lt"/>
                <a:ea typeface="+mn-ea"/>
                <a:cs typeface="+mn-cs"/>
              </a:rPr>
              <a:t>Bryo</a:t>
            </a:r>
            <a:r>
              <a:rPr lang="nl-BE" sz="1200" kern="1200" dirty="0">
                <a:solidFill>
                  <a:schemeClr val="tx1"/>
                </a:solidFill>
                <a:effectLst/>
                <a:latin typeface="+mn-lt"/>
                <a:ea typeface="+mn-ea"/>
                <a:cs typeface="+mn-cs"/>
              </a:rPr>
              <a:t> is voor alle sectoren en op die manier cross-over naar meer business </a:t>
            </a:r>
            <a:r>
              <a:rPr lang="nl-BE" sz="1200" kern="1200" dirty="0" err="1">
                <a:solidFill>
                  <a:schemeClr val="tx1"/>
                </a:solidFill>
                <a:effectLst/>
                <a:latin typeface="+mn-lt"/>
                <a:ea typeface="+mn-ea"/>
                <a:cs typeface="+mn-cs"/>
              </a:rPr>
              <a:t>mindset</a:t>
            </a:r>
            <a:endParaRPr lang="nl-BE" sz="1200" kern="1200" dirty="0">
              <a:solidFill>
                <a:schemeClr val="tx1"/>
              </a:solidFill>
              <a:effectLst/>
              <a:latin typeface="+mn-lt"/>
              <a:ea typeface="+mn-ea"/>
              <a:cs typeface="+mn-cs"/>
            </a:endParaRPr>
          </a:p>
          <a:p>
            <a:pPr lvl="0"/>
            <a:endParaRPr lang="nl-BE" sz="1200" kern="1200" dirty="0">
              <a:solidFill>
                <a:schemeClr val="tx1"/>
              </a:solidFill>
              <a:effectLst/>
              <a:latin typeface="+mn-lt"/>
              <a:ea typeface="+mn-ea"/>
              <a:cs typeface="+mn-cs"/>
            </a:endParaRPr>
          </a:p>
          <a:p>
            <a:pPr lvl="0"/>
            <a:r>
              <a:rPr lang="nl-BE" u="sng" dirty="0"/>
              <a:t>Grafiek</a:t>
            </a:r>
            <a:endParaRPr lang="nl-BE" sz="1200" u="sng" kern="1200" dirty="0">
              <a:solidFill>
                <a:schemeClr val="tx1"/>
              </a:solidFill>
              <a:effectLst/>
              <a:latin typeface="+mn-lt"/>
              <a:ea typeface="+mn-ea"/>
              <a:cs typeface="+mn-cs"/>
            </a:endParaRPr>
          </a:p>
          <a:p>
            <a:pPr lvl="0"/>
            <a:r>
              <a:rPr lang="nl-BE" sz="1200" kern="1200" dirty="0">
                <a:solidFill>
                  <a:schemeClr val="tx1"/>
                </a:solidFill>
                <a:effectLst/>
                <a:latin typeface="+mn-lt"/>
                <a:ea typeface="+mn-ea"/>
                <a:cs typeface="+mn-cs"/>
              </a:rPr>
              <a:t>1000 mensen lopen wel met een idee rond waarin ze wel graten zien.</a:t>
            </a:r>
          </a:p>
          <a:p>
            <a:pPr lvl="0"/>
            <a:r>
              <a:rPr lang="nl-BE" sz="1200" kern="1200" dirty="0">
                <a:solidFill>
                  <a:schemeClr val="tx1"/>
                </a:solidFill>
                <a:effectLst/>
                <a:latin typeface="+mn-lt"/>
                <a:ea typeface="+mn-ea"/>
                <a:cs typeface="+mn-cs"/>
              </a:rPr>
              <a:t>100 van die 1000 die er ook vol voor willen gaan.</a:t>
            </a:r>
          </a:p>
          <a:p>
            <a:pPr lvl="0"/>
            <a:r>
              <a:rPr lang="nl-BE" sz="1200" kern="1200" dirty="0">
                <a:solidFill>
                  <a:schemeClr val="tx1"/>
                </a:solidFill>
                <a:effectLst/>
                <a:latin typeface="+mn-lt"/>
                <a:ea typeface="+mn-ea"/>
                <a:cs typeface="+mn-cs"/>
              </a:rPr>
              <a:t>20 van de 100 blijken uiteindelijk slechts levensvatbaar en met een goed business model</a:t>
            </a:r>
          </a:p>
          <a:p>
            <a:pPr lvl="0"/>
            <a:r>
              <a:rPr lang="nl-BE" sz="1200" kern="1200" dirty="0">
                <a:solidFill>
                  <a:schemeClr val="tx1"/>
                </a:solidFill>
                <a:effectLst/>
                <a:latin typeface="+mn-lt"/>
                <a:ea typeface="+mn-ea"/>
                <a:cs typeface="+mn-cs"/>
              </a:rPr>
              <a:t>5 startups van de 20 zullen, eens op de markt, op termijn blijven bestaan</a:t>
            </a:r>
          </a:p>
          <a:p>
            <a:endParaRPr lang="nl-BE" sz="1200" kern="1200" dirty="0">
              <a:solidFill>
                <a:schemeClr val="tx1"/>
              </a:solidFill>
              <a:effectLst/>
              <a:latin typeface="+mn-lt"/>
              <a:ea typeface="+mn-ea"/>
              <a:cs typeface="+mn-cs"/>
            </a:endParaRPr>
          </a:p>
          <a:p>
            <a:r>
              <a:rPr lang="nl-BE" sz="1200" u="sng" kern="1200" dirty="0">
                <a:solidFill>
                  <a:schemeClr val="tx1"/>
                </a:solidFill>
                <a:effectLst/>
                <a:latin typeface="+mn-lt"/>
                <a:ea typeface="+mn-ea"/>
                <a:cs typeface="+mn-cs"/>
              </a:rPr>
              <a:t>Conclusie</a:t>
            </a:r>
          </a:p>
          <a:p>
            <a:r>
              <a:rPr lang="nl-BE" sz="1200" kern="1200" dirty="0">
                <a:solidFill>
                  <a:schemeClr val="tx1"/>
                </a:solidFill>
                <a:effectLst/>
                <a:latin typeface="+mn-lt"/>
                <a:ea typeface="+mn-ea"/>
                <a:cs typeface="+mn-cs"/>
              </a:rPr>
              <a:t>- Je hebt dus 200 mensen met ideeën nodig voor uiteindelijk één groeibedrijf. </a:t>
            </a:r>
          </a:p>
          <a:p>
            <a:r>
              <a:rPr lang="nl-BE" sz="1200" kern="1200" dirty="0">
                <a:solidFill>
                  <a:schemeClr val="tx1"/>
                </a:solidFill>
                <a:effectLst/>
                <a:latin typeface="+mn-lt"/>
                <a:ea typeface="+mn-ea"/>
                <a:cs typeface="+mn-cs"/>
              </a:rPr>
              <a:t>- De boodschap : om in Limburg meer kwalitatieve starters aan de aftrap te krijgen, moet niet gesleuteld aan de 100 of de 20 statistieken. Hier scoren we zelfs beter dan het buitenland. Hulp en kwalitatieve begeleiding is er genoeg. Ook al is het een versplinterd landschap. </a:t>
            </a:r>
          </a:p>
          <a:p>
            <a:endParaRPr lang="nl-BE" dirty="0"/>
          </a:p>
          <a:p>
            <a:r>
              <a:rPr lang="nl-BE" sz="1200" kern="1200" dirty="0">
                <a:solidFill>
                  <a:schemeClr val="tx1"/>
                </a:solidFill>
                <a:effectLst/>
                <a:latin typeface="+mn-lt"/>
                <a:ea typeface="+mn-ea"/>
                <a:cs typeface="+mn-cs"/>
              </a:rPr>
              <a:t>Het probleem ligt wél bij de 1000 en bij de 5. </a:t>
            </a:r>
          </a:p>
          <a:p>
            <a:r>
              <a:rPr lang="nl-BE" sz="1200" b="1" kern="1200" dirty="0">
                <a:solidFill>
                  <a:schemeClr val="tx1"/>
                </a:solidFill>
                <a:effectLst/>
                <a:latin typeface="+mn-lt"/>
                <a:ea typeface="+mn-ea"/>
                <a:cs typeface="+mn-cs"/>
              </a:rPr>
              <a:t>Bij de 1000 :</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Omdat nog té weinig jonge mensen het ondernemen zien als een volwaardig alternatief voor een loopbaan in dienst van een werkgever. En liever voor zekerheid kiezen. Risico aversie is hier de diagnose. Of dat typisch Limburgs of Vlaams is, kan stof zijn voor </a:t>
            </a:r>
            <a:r>
              <a:rPr lang="nl-BE" sz="1200" kern="1200" dirty="0" err="1">
                <a:solidFill>
                  <a:schemeClr val="tx1"/>
                </a:solidFill>
                <a:effectLst/>
                <a:latin typeface="+mn-lt"/>
                <a:ea typeface="+mn-ea"/>
                <a:cs typeface="+mn-cs"/>
              </a:rPr>
              <a:t>discussie.Maar</a:t>
            </a:r>
            <a:r>
              <a:rPr lang="nl-BE" sz="1200" kern="1200" dirty="0">
                <a:solidFill>
                  <a:schemeClr val="tx1"/>
                </a:solidFill>
                <a:effectLst/>
                <a:latin typeface="+mn-lt"/>
                <a:ea typeface="+mn-ea"/>
                <a:cs typeface="+mn-cs"/>
              </a:rPr>
              <a:t> het is een cultuurprobleem en dus niet zo snel op te lossen. Bovendien kan Limburg nog té weinig rolmodellen naar voor schuiven die het wél goed doen, en als voorbeeld én inspirator kunnen fungeren voor anderen.</a:t>
            </a:r>
          </a:p>
          <a:p>
            <a:r>
              <a:rPr lang="nl-BE" sz="1200" b="1" kern="1200" dirty="0">
                <a:solidFill>
                  <a:schemeClr val="tx1"/>
                </a:solidFill>
                <a:effectLst/>
                <a:latin typeface="+mn-lt"/>
                <a:ea typeface="+mn-ea"/>
                <a:cs typeface="+mn-cs"/>
              </a:rPr>
              <a:t>Bij de 5</a:t>
            </a:r>
            <a:r>
              <a:rPr lang="nl-BE" sz="1200" kern="1200" dirty="0">
                <a:solidFill>
                  <a:schemeClr val="tx1"/>
                </a:solidFill>
                <a:effectLst/>
                <a:latin typeface="+mn-lt"/>
                <a:ea typeface="+mn-ea"/>
                <a:cs typeface="+mn-cs"/>
              </a:rPr>
              <a:t> :</a:t>
            </a:r>
          </a:p>
          <a:p>
            <a:r>
              <a:rPr lang="nl-BE" sz="1200" kern="1200" dirty="0">
                <a:solidFill>
                  <a:schemeClr val="tx1"/>
                </a:solidFill>
                <a:effectLst/>
                <a:latin typeface="+mn-lt"/>
                <a:ea typeface="+mn-ea"/>
                <a:cs typeface="+mn-cs"/>
              </a:rPr>
              <a:t>Omdat vaak in Vlaanderen het grote geld ontbreekt om start én groei te financieren. Laat ons zeggen dat je als starter relatief makkelijk 50.000 € kan vinden. Maar voor wie 1.000.000 € nodig heeft om voldoende </a:t>
            </a:r>
            <a:r>
              <a:rPr lang="nl-BE" sz="1200" kern="1200" dirty="0" err="1">
                <a:solidFill>
                  <a:schemeClr val="tx1"/>
                </a:solidFill>
                <a:effectLst/>
                <a:latin typeface="+mn-lt"/>
                <a:ea typeface="+mn-ea"/>
                <a:cs typeface="+mn-cs"/>
              </a:rPr>
              <a:t>gefund</a:t>
            </a:r>
            <a:r>
              <a:rPr lang="nl-BE" sz="1200" kern="1200" dirty="0">
                <a:solidFill>
                  <a:schemeClr val="tx1"/>
                </a:solidFill>
                <a:effectLst/>
                <a:latin typeface="+mn-lt"/>
                <a:ea typeface="+mn-ea"/>
                <a:cs typeface="+mn-cs"/>
              </a:rPr>
              <a:t> de markt te gaan veroveren, gaan veel deuren toe. </a:t>
            </a:r>
          </a:p>
          <a:p>
            <a:r>
              <a:rPr lang="nl-BE" sz="1200" kern="1200" dirty="0">
                <a:solidFill>
                  <a:schemeClr val="tx1"/>
                </a:solidFill>
                <a:effectLst/>
                <a:latin typeface="+mn-lt"/>
                <a:ea typeface="+mn-ea"/>
                <a:cs typeface="+mn-cs"/>
              </a:rPr>
              <a:t> </a:t>
            </a:r>
          </a:p>
          <a:p>
            <a:r>
              <a:rPr lang="nl-BE" sz="1200" kern="1200" dirty="0">
                <a:solidFill>
                  <a:schemeClr val="tx1"/>
                </a:solidFill>
                <a:effectLst/>
                <a:latin typeface="+mn-lt"/>
                <a:ea typeface="+mn-ea"/>
                <a:cs typeface="+mn-cs"/>
              </a:rPr>
              <a:t>Kortom, er is nog werk aan de winkel, en eentje van lange adem. </a:t>
            </a:r>
          </a:p>
          <a:p>
            <a:endParaRPr lang="nl-BE" dirty="0"/>
          </a:p>
        </p:txBody>
      </p:sp>
      <p:sp>
        <p:nvSpPr>
          <p:cNvPr id="4" name="Tijdelijke aanduiding voor dianummer 3"/>
          <p:cNvSpPr>
            <a:spLocks noGrp="1"/>
          </p:cNvSpPr>
          <p:nvPr>
            <p:ph type="sldNum" sz="quarter" idx="10"/>
          </p:nvPr>
        </p:nvSpPr>
        <p:spPr/>
        <p:txBody>
          <a:bodyPr/>
          <a:lstStyle/>
          <a:p>
            <a:fld id="{67705476-12D4-412A-AD2E-C58E341190F8}" type="slidenum">
              <a:rPr lang="nl-BE" smtClean="0"/>
              <a:t>40</a:t>
            </a:fld>
            <a:endParaRPr lang="nl-BE"/>
          </a:p>
        </p:txBody>
      </p:sp>
    </p:spTree>
    <p:extLst>
      <p:ext uri="{BB962C8B-B14F-4D97-AF65-F5344CB8AC3E}">
        <p14:creationId xmlns:p14="http://schemas.microsoft.com/office/powerpoint/2010/main" val="3218551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67705476-12D4-412A-AD2E-C58E341190F8}" type="slidenum">
              <a:rPr lang="nl-BE" smtClean="0"/>
              <a:t>44</a:t>
            </a:fld>
            <a:endParaRPr lang="nl-BE"/>
          </a:p>
        </p:txBody>
      </p:sp>
    </p:spTree>
    <p:extLst>
      <p:ext uri="{BB962C8B-B14F-4D97-AF65-F5344CB8AC3E}">
        <p14:creationId xmlns:p14="http://schemas.microsoft.com/office/powerpoint/2010/main" val="2609624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8:13 – 10:33</a:t>
            </a:r>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6</a:t>
            </a:fld>
            <a:endParaRPr lang="nl-NL"/>
          </a:p>
        </p:txBody>
      </p:sp>
    </p:spTree>
    <p:extLst>
      <p:ext uri="{BB962C8B-B14F-4D97-AF65-F5344CB8AC3E}">
        <p14:creationId xmlns:p14="http://schemas.microsoft.com/office/powerpoint/2010/main" val="846594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7</a:t>
            </a:fld>
            <a:endParaRPr lang="nl-NL"/>
          </a:p>
        </p:txBody>
      </p:sp>
    </p:spTree>
    <p:extLst>
      <p:ext uri="{BB962C8B-B14F-4D97-AF65-F5344CB8AC3E}">
        <p14:creationId xmlns:p14="http://schemas.microsoft.com/office/powerpoint/2010/main" val="1355812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343399"/>
            <a:ext cx="5486400" cy="4684853"/>
          </a:xfrm>
        </p:spPr>
        <p:txBody>
          <a:bodyPr/>
          <a:lstStyle/>
          <a:p>
            <a:r>
              <a:rPr lang="nl-BE" u="sng" dirty="0"/>
              <a:t>12:45</a:t>
            </a:r>
          </a:p>
          <a:p>
            <a:endParaRPr lang="nl-BE" u="sng" dirty="0"/>
          </a:p>
          <a:p>
            <a:endParaRPr lang="nl-BE" u="sng" dirty="0"/>
          </a:p>
          <a:p>
            <a:r>
              <a:rPr lang="nl-BE" u="sng" dirty="0"/>
              <a:t>Context</a:t>
            </a:r>
          </a:p>
          <a:p>
            <a:endParaRPr lang="nl-BE" u="sng" dirty="0"/>
          </a:p>
          <a:p>
            <a:r>
              <a:rPr lang="nl-BE" dirty="0"/>
              <a:t>De Pimentomap integreert de dimensies van de geïntegreerde toolbox van Osterwalder</a:t>
            </a:r>
          </a:p>
          <a:p>
            <a:endParaRPr lang="nl-BE" dirty="0"/>
          </a:p>
          <a:p>
            <a:r>
              <a:rPr lang="nl-BE" dirty="0"/>
              <a:t>Best starten met uitgebreide BMC en VP</a:t>
            </a:r>
          </a:p>
          <a:p>
            <a:pPr marL="1085850" lvl="2" indent="-171450">
              <a:buFontTx/>
              <a:buChar char="-"/>
            </a:pPr>
            <a:endParaRPr lang="nl-BE" dirty="0"/>
          </a:p>
          <a:p>
            <a:pPr marL="1085850" lvl="2" indent="-171450">
              <a:buFontTx/>
              <a:buChar char="-"/>
            </a:pPr>
            <a:endParaRPr lang="nl-BE" dirty="0"/>
          </a:p>
          <a:p>
            <a:pPr marL="1085850" lvl="2" indent="-171450">
              <a:buFontTx/>
              <a:buChar char="-"/>
            </a:pPr>
            <a:endParaRPr lang="nl-BE"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9</a:t>
            </a:fld>
            <a:endParaRPr lang="nl-NL" dirty="0"/>
          </a:p>
        </p:txBody>
      </p:sp>
    </p:spTree>
    <p:extLst>
      <p:ext uri="{BB962C8B-B14F-4D97-AF65-F5344CB8AC3E}">
        <p14:creationId xmlns:p14="http://schemas.microsoft.com/office/powerpoint/2010/main" val="1923520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u="sng" dirty="0"/>
              <a:t>Je</a:t>
            </a:r>
            <a:r>
              <a:rPr lang="nl-BE" u="sng" baseline="0" dirty="0"/>
              <a:t> kan op verschillende manieren waarde </a:t>
            </a:r>
            <a:r>
              <a:rPr lang="nl-BE" u="sng" baseline="0" dirty="0" err="1"/>
              <a:t>creeren</a:t>
            </a:r>
            <a:r>
              <a:rPr lang="nl-BE" u="sng" baseline="0" dirty="0"/>
              <a:t>:</a:t>
            </a:r>
          </a:p>
          <a:p>
            <a:endParaRPr lang="nl-BE" u="sng" baseline="0" dirty="0"/>
          </a:p>
          <a:p>
            <a:pPr marL="171450" indent="-171450">
              <a:buFontTx/>
              <a:buChar char="-"/>
            </a:pPr>
            <a:r>
              <a:rPr lang="nl-BE" u="none" baseline="0" dirty="0" err="1"/>
              <a:t>newness</a:t>
            </a:r>
            <a:r>
              <a:rPr lang="nl-BE" u="none" baseline="0" dirty="0"/>
              <a:t>: een totaal nieuwe nood invullen</a:t>
            </a:r>
          </a:p>
          <a:p>
            <a:pPr marL="171450" indent="-171450">
              <a:buFontTx/>
              <a:buChar char="-"/>
            </a:pPr>
            <a:r>
              <a:rPr lang="nl-BE" u="none" baseline="0" dirty="0"/>
              <a:t>Performance: verbeteren van de prestatie van huidige producten of diensten</a:t>
            </a:r>
          </a:p>
          <a:p>
            <a:pPr marL="171450" indent="-171450">
              <a:buFontTx/>
              <a:buChar char="-"/>
            </a:pPr>
            <a:r>
              <a:rPr lang="nl-BE" u="none" baseline="0" dirty="0" err="1"/>
              <a:t>Customatization</a:t>
            </a:r>
            <a:r>
              <a:rPr lang="nl-BE" u="none" baseline="0" dirty="0"/>
              <a:t>: aanscherpen van producten en diensten tot specifieke behoeftes</a:t>
            </a:r>
          </a:p>
          <a:p>
            <a:pPr marL="171450" indent="-171450">
              <a:buFontTx/>
              <a:buChar char="-"/>
            </a:pPr>
            <a:r>
              <a:rPr lang="nl-BE" u="none" baseline="0" dirty="0" err="1"/>
              <a:t>Getting</a:t>
            </a:r>
            <a:r>
              <a:rPr lang="nl-BE" u="none" baseline="0" dirty="0"/>
              <a:t> </a:t>
            </a:r>
            <a:r>
              <a:rPr lang="nl-BE" u="none" baseline="0" dirty="0" err="1"/>
              <a:t>the</a:t>
            </a:r>
            <a:r>
              <a:rPr lang="nl-BE" u="none" baseline="0" dirty="0"/>
              <a:t> job </a:t>
            </a:r>
            <a:r>
              <a:rPr lang="nl-BE" u="none" baseline="0" dirty="0" err="1"/>
              <a:t>done</a:t>
            </a:r>
            <a:endParaRPr lang="nl-BE" u="none" baseline="0" dirty="0"/>
          </a:p>
          <a:p>
            <a:pPr marL="171450" indent="-171450">
              <a:buFontTx/>
              <a:buChar char="-"/>
            </a:pPr>
            <a:r>
              <a:rPr lang="nl-BE" u="none" baseline="0" dirty="0"/>
              <a:t>Superior design</a:t>
            </a:r>
          </a:p>
          <a:p>
            <a:pPr marL="171450" indent="-171450">
              <a:buFontTx/>
              <a:buChar char="-"/>
            </a:pPr>
            <a:r>
              <a:rPr lang="nl-BE" u="none" baseline="0" dirty="0"/>
              <a:t>Branding</a:t>
            </a:r>
          </a:p>
          <a:p>
            <a:pPr marL="171450" indent="-171450">
              <a:buFontTx/>
              <a:buChar char="-"/>
            </a:pPr>
            <a:r>
              <a:rPr lang="nl-BE" u="none" baseline="0" dirty="0"/>
              <a:t>Prijs</a:t>
            </a:r>
          </a:p>
          <a:p>
            <a:pPr marL="171450" indent="-171450">
              <a:buFontTx/>
              <a:buChar char="-"/>
            </a:pPr>
            <a:r>
              <a:rPr lang="nl-BE" u="none" baseline="0" dirty="0"/>
              <a:t>Kostenreductie</a:t>
            </a:r>
          </a:p>
          <a:p>
            <a:pPr marL="171450" indent="-171450">
              <a:buFontTx/>
              <a:buChar char="-"/>
            </a:pPr>
            <a:r>
              <a:rPr lang="nl-BE" u="none" baseline="0" dirty="0"/>
              <a:t>Risico reductie</a:t>
            </a:r>
          </a:p>
          <a:p>
            <a:pPr marL="171450" indent="-171450">
              <a:buFontTx/>
              <a:buChar char="-"/>
            </a:pPr>
            <a:r>
              <a:rPr lang="nl-BE" u="none" baseline="0" dirty="0"/>
              <a:t>Toegankelijkheid</a:t>
            </a:r>
          </a:p>
          <a:p>
            <a:pPr marL="171450" indent="-171450">
              <a:buFontTx/>
              <a:buChar char="-"/>
            </a:pPr>
            <a:r>
              <a:rPr lang="nl-BE" u="none" baseline="0" dirty="0"/>
              <a:t>Gebruiksvriendelijker (</a:t>
            </a:r>
            <a:r>
              <a:rPr lang="nl-BE" u="none" baseline="0" dirty="0" err="1"/>
              <a:t>Itunes</a:t>
            </a:r>
            <a:r>
              <a:rPr lang="nl-BE" u="none" baseline="0" dirty="0"/>
              <a:t>; </a:t>
            </a:r>
            <a:r>
              <a:rPr lang="nl-BE" u="none" baseline="0" dirty="0" err="1"/>
              <a:t>searching</a:t>
            </a:r>
            <a:r>
              <a:rPr lang="nl-BE" u="none" baseline="0" dirty="0"/>
              <a:t> </a:t>
            </a:r>
            <a:r>
              <a:rPr lang="nl-BE" u="none" baseline="0" dirty="0" err="1"/>
              <a:t>and</a:t>
            </a:r>
            <a:r>
              <a:rPr lang="nl-BE" u="none" baseline="0" dirty="0"/>
              <a:t> </a:t>
            </a:r>
            <a:r>
              <a:rPr lang="nl-BE" u="none" baseline="0" dirty="0" err="1"/>
              <a:t>downloading</a:t>
            </a:r>
            <a:r>
              <a:rPr lang="nl-BE" u="none" baseline="0" dirty="0"/>
              <a:t> </a:t>
            </a:r>
            <a:r>
              <a:rPr lang="nl-BE" u="none" baseline="0" dirty="0" err="1"/>
              <a:t>music</a:t>
            </a:r>
            <a:r>
              <a:rPr lang="nl-BE" u="none" baseline="0" dirty="0"/>
              <a:t>)</a:t>
            </a:r>
          </a:p>
          <a:p>
            <a:pPr marL="171450" indent="-171450">
              <a:buFontTx/>
              <a:buChar char="-"/>
            </a:pPr>
            <a:endParaRPr lang="nl-BE" u="none" baseline="0"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11</a:t>
            </a:fld>
            <a:endParaRPr lang="nl-NL"/>
          </a:p>
        </p:txBody>
      </p:sp>
    </p:spTree>
    <p:extLst>
      <p:ext uri="{BB962C8B-B14F-4D97-AF65-F5344CB8AC3E}">
        <p14:creationId xmlns:p14="http://schemas.microsoft.com/office/powerpoint/2010/main" val="3825438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373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2D25BA10-7220-6A43-99A8-B6C2B638BBF5}" type="slidenum">
              <a:rPr lang="nl-NL" smtClean="0"/>
              <a:t>14</a:t>
            </a:fld>
            <a:endParaRPr lang="nl-NL"/>
          </a:p>
        </p:txBody>
      </p:sp>
    </p:spTree>
    <p:extLst>
      <p:ext uri="{BB962C8B-B14F-4D97-AF65-F5344CB8AC3E}">
        <p14:creationId xmlns:p14="http://schemas.microsoft.com/office/powerpoint/2010/main" val="2499773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16" name="Afbeelding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16" y="-18957"/>
            <a:ext cx="9135879" cy="5143500"/>
          </a:xfrm>
          <a:prstGeom prst="rect">
            <a:avLst/>
          </a:prstGeom>
        </p:spPr>
      </p:pic>
      <p:sp>
        <p:nvSpPr>
          <p:cNvPr id="15" name="Rechthoek 14"/>
          <p:cNvSpPr/>
          <p:nvPr userDrawn="1"/>
        </p:nvSpPr>
        <p:spPr>
          <a:xfrm>
            <a:off x="562850" y="4577265"/>
            <a:ext cx="8609584" cy="56623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tel 1"/>
          <p:cNvSpPr>
            <a:spLocks noGrp="1"/>
          </p:cNvSpPr>
          <p:nvPr>
            <p:ph type="ctrTitle"/>
          </p:nvPr>
        </p:nvSpPr>
        <p:spPr>
          <a:xfrm>
            <a:off x="4837044" y="2027693"/>
            <a:ext cx="4132581" cy="1617438"/>
          </a:xfrm>
          <a:prstGeom prst="rect">
            <a:avLst/>
          </a:prstGeom>
        </p:spPr>
        <p:txBody>
          <a:bodyPr/>
          <a:lstStyle>
            <a:lvl1pPr algn="l">
              <a:lnSpc>
                <a:spcPct val="80000"/>
              </a:lnSpc>
              <a:defRPr b="1" i="0">
                <a:solidFill>
                  <a:srgbClr val="58A527"/>
                </a:solidFill>
                <a:latin typeface="Arial"/>
                <a:cs typeface="Arial"/>
              </a:defRPr>
            </a:lvl1pPr>
          </a:lstStyle>
          <a:p>
            <a:r>
              <a:rPr lang="nl-BE" dirty="0"/>
              <a:t>Titelstijl van model bewerken</a:t>
            </a:r>
            <a:endParaRPr lang="nl-NL" dirty="0"/>
          </a:p>
        </p:txBody>
      </p:sp>
      <p:sp>
        <p:nvSpPr>
          <p:cNvPr id="9"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pic>
        <p:nvPicPr>
          <p:cNvPr id="11" name="Afbeelding 10" descr="groen.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0779"/>
            <a:ext cx="599966" cy="5243266"/>
          </a:xfrm>
          <a:prstGeom prst="rect">
            <a:avLst/>
          </a:prstGeom>
        </p:spPr>
      </p:pic>
      <p:sp>
        <p:nvSpPr>
          <p:cNvPr id="6" name="Tijdelijke aanduiding voor dianummer 5"/>
          <p:cNvSpPr>
            <a:spLocks noGrp="1"/>
          </p:cNvSpPr>
          <p:nvPr>
            <p:ph type="sldNum" sz="quarter" idx="12"/>
          </p:nvPr>
        </p:nvSpPr>
        <p:spPr/>
        <p:txBody>
          <a:bodyPr/>
          <a:lstStyle/>
          <a:p>
            <a:fld id="{3DEFB92D-0E46-8944-92ED-8DF056298BD8}" type="slidenum">
              <a:rPr lang="nl-NL" smtClean="0"/>
              <a:t>‹#›</a:t>
            </a:fld>
            <a:endParaRPr lang="nl-NL" dirty="0"/>
          </a:p>
        </p:txBody>
      </p:sp>
      <p:pic>
        <p:nvPicPr>
          <p:cNvPr id="20" name="Afbeelding 1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pic>
        <p:nvPicPr>
          <p:cNvPr id="10" name="Afbeelding 9" descr="PartnerlogoVLAIO-Voka.png"/>
          <p:cNvPicPr>
            <a:picLocks noChangeAspect="1"/>
          </p:cNvPicPr>
          <p:nvPr userDrawn="1"/>
        </p:nvPicPr>
        <p:blipFill>
          <a:blip r:embed="rId5">
            <a:clrChange>
              <a:clrFrom>
                <a:srgbClr val="F5F5F2"/>
              </a:clrFrom>
              <a:clrTo>
                <a:srgbClr val="F5F5F2">
                  <a:alpha val="0"/>
                </a:srgbClr>
              </a:clrTo>
            </a:clrChange>
            <a:extLst>
              <a:ext uri="{28A0092B-C50C-407E-A947-70E740481C1C}">
                <a14:useLocalDpi xmlns:a14="http://schemas.microsoft.com/office/drawing/2010/main" val="0"/>
              </a:ext>
            </a:extLst>
          </a:blip>
          <a:stretch>
            <a:fillRect/>
          </a:stretch>
        </p:blipFill>
        <p:spPr>
          <a:xfrm>
            <a:off x="7291660" y="4460081"/>
            <a:ext cx="1605464" cy="699244"/>
          </a:xfrm>
          <a:prstGeom prst="rect">
            <a:avLst/>
          </a:prstGeom>
        </p:spPr>
      </p:pic>
    </p:spTree>
    <p:extLst>
      <p:ext uri="{BB962C8B-B14F-4D97-AF65-F5344CB8AC3E}">
        <p14:creationId xmlns:p14="http://schemas.microsoft.com/office/powerpoint/2010/main" val="2243654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eldia">
    <p:spTree>
      <p:nvGrpSpPr>
        <p:cNvPr id="1" name=""/>
        <p:cNvGrpSpPr/>
        <p:nvPr/>
      </p:nvGrpSpPr>
      <p:grpSpPr>
        <a:xfrm>
          <a:off x="0" y="0"/>
          <a:ext cx="0" cy="0"/>
          <a:chOff x="0" y="0"/>
          <a:chExt cx="0" cy="0"/>
        </a:xfrm>
      </p:grpSpPr>
      <p:pic>
        <p:nvPicPr>
          <p:cNvPr id="16" name="Afbeelding 15"/>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flipH="1">
            <a:off x="-2" y="-12639"/>
            <a:ext cx="9177114" cy="5143501"/>
          </a:xfrm>
          <a:prstGeom prst="rect">
            <a:avLst/>
          </a:prstGeom>
        </p:spPr>
      </p:pic>
      <p:sp>
        <p:nvSpPr>
          <p:cNvPr id="15" name="Rechthoek 14"/>
          <p:cNvSpPr/>
          <p:nvPr userDrawn="1"/>
        </p:nvSpPr>
        <p:spPr>
          <a:xfrm>
            <a:off x="562850" y="4577265"/>
            <a:ext cx="8609584" cy="56623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tel 1"/>
          <p:cNvSpPr>
            <a:spLocks noGrp="1"/>
          </p:cNvSpPr>
          <p:nvPr>
            <p:ph type="ctrTitle"/>
          </p:nvPr>
        </p:nvSpPr>
        <p:spPr>
          <a:xfrm>
            <a:off x="4837044" y="2027693"/>
            <a:ext cx="4132581" cy="1617438"/>
          </a:xfrm>
          <a:prstGeom prst="rect">
            <a:avLst/>
          </a:prstGeom>
        </p:spPr>
        <p:txBody>
          <a:bodyPr/>
          <a:lstStyle>
            <a:lvl1pPr algn="l">
              <a:lnSpc>
                <a:spcPct val="80000"/>
              </a:lnSpc>
              <a:defRPr b="1" i="0">
                <a:solidFill>
                  <a:srgbClr val="58A527"/>
                </a:solidFill>
                <a:latin typeface="Arial"/>
                <a:cs typeface="Arial"/>
              </a:defRPr>
            </a:lvl1pPr>
          </a:lstStyle>
          <a:p>
            <a:r>
              <a:rPr lang="nl-BE" dirty="0"/>
              <a:t>Titelstijl van model bewerken</a:t>
            </a:r>
            <a:endParaRPr lang="nl-NL" dirty="0"/>
          </a:p>
        </p:txBody>
      </p:sp>
      <p:pic>
        <p:nvPicPr>
          <p:cNvPr id="11" name="Afbeelding 10" descr="groen.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0779"/>
            <a:ext cx="599966" cy="5243266"/>
          </a:xfrm>
          <a:prstGeom prst="rect">
            <a:avLst/>
          </a:prstGeom>
        </p:spPr>
      </p:pic>
      <p:sp>
        <p:nvSpPr>
          <p:cNvPr id="6" name="Tijdelijke aanduiding voor dianummer 5"/>
          <p:cNvSpPr>
            <a:spLocks noGrp="1"/>
          </p:cNvSpPr>
          <p:nvPr>
            <p:ph type="sldNum" sz="quarter" idx="12"/>
          </p:nvPr>
        </p:nvSpPr>
        <p:spPr/>
        <p:txBody>
          <a:bodyPr/>
          <a:lstStyle/>
          <a:p>
            <a:fld id="{3DEFB92D-0E46-8944-92ED-8DF056298BD8}" type="slidenum">
              <a:rPr lang="nl-NL" smtClean="0"/>
              <a:t>‹#›</a:t>
            </a:fld>
            <a:endParaRPr lang="nl-NL" dirty="0"/>
          </a:p>
        </p:txBody>
      </p:sp>
      <p:pic>
        <p:nvPicPr>
          <p:cNvPr id="10" name="Afbeelding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pic>
        <p:nvPicPr>
          <p:cNvPr id="12" name="Afbeelding 11" descr="PartnerlogoVLAIO-Voka.png"/>
          <p:cNvPicPr>
            <a:picLocks noChangeAspect="1"/>
          </p:cNvPicPr>
          <p:nvPr userDrawn="1"/>
        </p:nvPicPr>
        <p:blipFill>
          <a:blip r:embed="rId5">
            <a:clrChange>
              <a:clrFrom>
                <a:srgbClr val="F5F5F2"/>
              </a:clrFrom>
              <a:clrTo>
                <a:srgbClr val="F5F5F2">
                  <a:alpha val="0"/>
                </a:srgbClr>
              </a:clrTo>
            </a:clrChange>
            <a:extLst>
              <a:ext uri="{28A0092B-C50C-407E-A947-70E740481C1C}">
                <a14:useLocalDpi xmlns:a14="http://schemas.microsoft.com/office/drawing/2010/main" val="0"/>
              </a:ext>
            </a:extLst>
          </a:blip>
          <a:stretch>
            <a:fillRect/>
          </a:stretch>
        </p:blipFill>
        <p:spPr>
          <a:xfrm>
            <a:off x="7291660" y="4460081"/>
            <a:ext cx="1605464" cy="699244"/>
          </a:xfrm>
          <a:prstGeom prst="rect">
            <a:avLst/>
          </a:prstGeom>
        </p:spPr>
      </p:pic>
      <p:sp>
        <p:nvSpPr>
          <p:cNvPr id="14"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435334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pic>
        <p:nvPicPr>
          <p:cNvPr id="15" name="Afbeelding 14"/>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4618022" y="-10497"/>
            <a:ext cx="4559090" cy="4584446"/>
          </a:xfrm>
          <a:prstGeom prst="rect">
            <a:avLst/>
          </a:prstGeom>
        </p:spPr>
      </p:pic>
      <p:pic>
        <p:nvPicPr>
          <p:cNvPr id="3" name="Afbeelding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073"/>
            <a:ext cx="4618022" cy="4618022"/>
          </a:xfrm>
          <a:prstGeom prst="rect">
            <a:avLst/>
          </a:prstGeom>
        </p:spPr>
      </p:pic>
      <p:sp>
        <p:nvSpPr>
          <p:cNvPr id="2" name="Titel 1"/>
          <p:cNvSpPr>
            <a:spLocks noGrp="1"/>
          </p:cNvSpPr>
          <p:nvPr>
            <p:ph type="ctrTitle"/>
          </p:nvPr>
        </p:nvSpPr>
        <p:spPr>
          <a:xfrm>
            <a:off x="905853" y="1071974"/>
            <a:ext cx="3300309" cy="1711749"/>
          </a:xfrm>
          <a:prstGeom prst="rect">
            <a:avLst/>
          </a:prstGeom>
        </p:spPr>
        <p:txBody>
          <a:bodyPr/>
          <a:lstStyle>
            <a:lvl1pPr algn="l">
              <a:lnSpc>
                <a:spcPct val="80000"/>
              </a:lnSpc>
              <a:defRPr sz="3600" b="1" i="0">
                <a:solidFill>
                  <a:schemeClr val="bg1"/>
                </a:solidFill>
                <a:latin typeface="Arial"/>
                <a:cs typeface="Arial"/>
              </a:defRPr>
            </a:lvl1pPr>
          </a:lstStyle>
          <a:p>
            <a:r>
              <a:rPr lang="nl-BE" dirty="0"/>
              <a:t>Titelstijl van model bewerken</a:t>
            </a:r>
            <a:endParaRPr lang="nl-NL" dirty="0"/>
          </a:p>
        </p:txBody>
      </p:sp>
      <p:sp>
        <p:nvSpPr>
          <p:cNvPr id="6" name="Tijdelijke aanduiding voor dianummer 5"/>
          <p:cNvSpPr>
            <a:spLocks noGrp="1"/>
          </p:cNvSpPr>
          <p:nvPr>
            <p:ph type="sldNum" sz="quarter" idx="12"/>
          </p:nvPr>
        </p:nvSpPr>
        <p:spPr/>
        <p:txBody>
          <a:bodyPr/>
          <a:lstStyle>
            <a:lvl1pPr>
              <a:defRPr>
                <a:solidFill>
                  <a:srgbClr val="73BB3C"/>
                </a:solidFill>
              </a:defRPr>
            </a:lvl1pPr>
          </a:lstStyle>
          <a:p>
            <a:fld id="{3DEFB92D-0E46-8944-92ED-8DF056298BD8}" type="slidenum">
              <a:rPr lang="nl-NL" smtClean="0"/>
              <a:pPr/>
              <a:t>‹#›</a:t>
            </a:fld>
            <a:endParaRPr lang="nl-NL" dirty="0"/>
          </a:p>
        </p:txBody>
      </p:sp>
      <p:pic>
        <p:nvPicPr>
          <p:cNvPr id="16" name="Afbeelding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pic>
        <p:nvPicPr>
          <p:cNvPr id="10" name="Afbeelding 9" descr="PartnerlogoVLAIO-Voka.png"/>
          <p:cNvPicPr>
            <a:picLocks noChangeAspect="1"/>
          </p:cNvPicPr>
          <p:nvPr userDrawn="1"/>
        </p:nvPicPr>
        <p:blipFill>
          <a:blip r:embed="rId5">
            <a:clrChange>
              <a:clrFrom>
                <a:srgbClr val="F5F5F2"/>
              </a:clrFrom>
              <a:clrTo>
                <a:srgbClr val="F5F5F2">
                  <a:alpha val="0"/>
                </a:srgbClr>
              </a:clrTo>
            </a:clrChange>
            <a:extLst>
              <a:ext uri="{28A0092B-C50C-407E-A947-70E740481C1C}">
                <a14:useLocalDpi xmlns:a14="http://schemas.microsoft.com/office/drawing/2010/main" val="0"/>
              </a:ext>
            </a:extLst>
          </a:blip>
          <a:stretch>
            <a:fillRect/>
          </a:stretch>
        </p:blipFill>
        <p:spPr>
          <a:xfrm>
            <a:off x="7291660" y="4460081"/>
            <a:ext cx="1605464" cy="699244"/>
          </a:xfrm>
          <a:prstGeom prst="rect">
            <a:avLst/>
          </a:prstGeom>
        </p:spPr>
      </p:pic>
      <p:sp>
        <p:nvSpPr>
          <p:cNvPr id="11"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2187874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eldia">
    <p:spTree>
      <p:nvGrpSpPr>
        <p:cNvPr id="1" name=""/>
        <p:cNvGrpSpPr/>
        <p:nvPr/>
      </p:nvGrpSpPr>
      <p:grpSpPr>
        <a:xfrm>
          <a:off x="0" y="0"/>
          <a:ext cx="0" cy="0"/>
          <a:chOff x="0" y="0"/>
          <a:chExt cx="0" cy="0"/>
        </a:xfrm>
      </p:grpSpPr>
      <p:pic>
        <p:nvPicPr>
          <p:cNvPr id="10" name="Afbeelding 9"/>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4618022" y="-10496"/>
            <a:ext cx="4559090" cy="4584446"/>
          </a:xfrm>
          <a:prstGeom prst="rect">
            <a:avLst/>
          </a:prstGeom>
        </p:spPr>
      </p:pic>
      <p:pic>
        <p:nvPicPr>
          <p:cNvPr id="3" name="Afbeelding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073"/>
            <a:ext cx="4618022" cy="4618022"/>
          </a:xfrm>
          <a:prstGeom prst="rect">
            <a:avLst/>
          </a:prstGeom>
        </p:spPr>
      </p:pic>
      <p:sp>
        <p:nvSpPr>
          <p:cNvPr id="2" name="Titel 1"/>
          <p:cNvSpPr>
            <a:spLocks noGrp="1"/>
          </p:cNvSpPr>
          <p:nvPr>
            <p:ph type="ctrTitle"/>
          </p:nvPr>
        </p:nvSpPr>
        <p:spPr>
          <a:xfrm>
            <a:off x="905853" y="1071974"/>
            <a:ext cx="3300309" cy="1711749"/>
          </a:xfrm>
          <a:prstGeom prst="rect">
            <a:avLst/>
          </a:prstGeom>
        </p:spPr>
        <p:txBody>
          <a:bodyPr/>
          <a:lstStyle>
            <a:lvl1pPr algn="l">
              <a:lnSpc>
                <a:spcPct val="80000"/>
              </a:lnSpc>
              <a:defRPr sz="3600" b="1" i="0">
                <a:solidFill>
                  <a:schemeClr val="bg1"/>
                </a:solidFill>
                <a:latin typeface="Arial"/>
                <a:cs typeface="Arial"/>
              </a:defRPr>
            </a:lvl1pPr>
          </a:lstStyle>
          <a:p>
            <a:r>
              <a:rPr lang="nl-BE" dirty="0"/>
              <a:t>Titelstijl van model bewerken</a:t>
            </a:r>
            <a:endParaRPr lang="nl-NL" dirty="0"/>
          </a:p>
        </p:txBody>
      </p:sp>
      <p:sp>
        <p:nvSpPr>
          <p:cNvPr id="6" name="Tijdelijke aanduiding voor dianummer 5"/>
          <p:cNvSpPr>
            <a:spLocks noGrp="1"/>
          </p:cNvSpPr>
          <p:nvPr>
            <p:ph type="sldNum" sz="quarter" idx="12"/>
          </p:nvPr>
        </p:nvSpPr>
        <p:spPr/>
        <p:txBody>
          <a:bodyPr/>
          <a:lstStyle>
            <a:lvl1pPr>
              <a:defRPr>
                <a:solidFill>
                  <a:srgbClr val="73BB3C"/>
                </a:solidFill>
              </a:defRPr>
            </a:lvl1pPr>
          </a:lstStyle>
          <a:p>
            <a:fld id="{3DEFB92D-0E46-8944-92ED-8DF056298BD8}" type="slidenum">
              <a:rPr lang="nl-NL" smtClean="0"/>
              <a:pPr/>
              <a:t>‹#›</a:t>
            </a:fld>
            <a:endParaRPr lang="nl-NL" dirty="0"/>
          </a:p>
        </p:txBody>
      </p:sp>
      <p:pic>
        <p:nvPicPr>
          <p:cNvPr id="13" name="Afbeelding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sp>
        <p:nvSpPr>
          <p:cNvPr id="11"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3457646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Titeldia">
    <p:spTree>
      <p:nvGrpSpPr>
        <p:cNvPr id="1" name=""/>
        <p:cNvGrpSpPr/>
        <p:nvPr/>
      </p:nvGrpSpPr>
      <p:grpSpPr>
        <a:xfrm>
          <a:off x="0" y="0"/>
          <a:ext cx="0" cy="0"/>
          <a:chOff x="0" y="0"/>
          <a:chExt cx="0" cy="0"/>
        </a:xfrm>
      </p:grpSpPr>
      <p:pic>
        <p:nvPicPr>
          <p:cNvPr id="12" name="Afbeelding 11"/>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4588556" y="-35982"/>
            <a:ext cx="4588556" cy="4619042"/>
          </a:xfrm>
          <a:prstGeom prst="rect">
            <a:avLst/>
          </a:prstGeom>
        </p:spPr>
      </p:pic>
      <p:pic>
        <p:nvPicPr>
          <p:cNvPr id="3" name="Afbeelding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25" y="-25485"/>
            <a:ext cx="4608545" cy="4608545"/>
          </a:xfrm>
          <a:prstGeom prst="rect">
            <a:avLst/>
          </a:prstGeom>
        </p:spPr>
      </p:pic>
      <p:sp>
        <p:nvSpPr>
          <p:cNvPr id="2" name="Titel 1"/>
          <p:cNvSpPr>
            <a:spLocks noGrp="1"/>
          </p:cNvSpPr>
          <p:nvPr>
            <p:ph type="ctrTitle"/>
          </p:nvPr>
        </p:nvSpPr>
        <p:spPr>
          <a:xfrm>
            <a:off x="905853" y="1071974"/>
            <a:ext cx="3300309" cy="1711749"/>
          </a:xfrm>
          <a:prstGeom prst="rect">
            <a:avLst/>
          </a:prstGeom>
        </p:spPr>
        <p:txBody>
          <a:bodyPr/>
          <a:lstStyle>
            <a:lvl1pPr algn="l">
              <a:lnSpc>
                <a:spcPct val="80000"/>
              </a:lnSpc>
              <a:defRPr sz="3600" b="1" i="0">
                <a:solidFill>
                  <a:schemeClr val="bg1"/>
                </a:solidFill>
                <a:latin typeface="Arial"/>
                <a:cs typeface="Arial"/>
              </a:defRPr>
            </a:lvl1pPr>
          </a:lstStyle>
          <a:p>
            <a:r>
              <a:rPr lang="nl-BE" dirty="0"/>
              <a:t>Titelstijl van model bewerken</a:t>
            </a:r>
            <a:endParaRPr lang="nl-NL" dirty="0"/>
          </a:p>
        </p:txBody>
      </p:sp>
      <p:sp>
        <p:nvSpPr>
          <p:cNvPr id="6" name="Tijdelijke aanduiding voor dianummer 5"/>
          <p:cNvSpPr>
            <a:spLocks noGrp="1"/>
          </p:cNvSpPr>
          <p:nvPr>
            <p:ph type="sldNum" sz="quarter" idx="12"/>
          </p:nvPr>
        </p:nvSpPr>
        <p:spPr/>
        <p:txBody>
          <a:bodyPr/>
          <a:lstStyle>
            <a:lvl1pPr>
              <a:defRPr>
                <a:solidFill>
                  <a:srgbClr val="73BB3C"/>
                </a:solidFill>
              </a:defRPr>
            </a:lvl1pPr>
          </a:lstStyle>
          <a:p>
            <a:fld id="{3DEFB92D-0E46-8944-92ED-8DF056298BD8}" type="slidenum">
              <a:rPr lang="nl-NL" smtClean="0"/>
              <a:pPr/>
              <a:t>‹#›</a:t>
            </a:fld>
            <a:endParaRPr lang="nl-NL" dirty="0"/>
          </a:p>
        </p:txBody>
      </p:sp>
      <p:pic>
        <p:nvPicPr>
          <p:cNvPr id="13" name="Afbeelding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sp>
        <p:nvSpPr>
          <p:cNvPr id="10"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32407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eldia">
    <p:spTree>
      <p:nvGrpSpPr>
        <p:cNvPr id="1" name=""/>
        <p:cNvGrpSpPr/>
        <p:nvPr/>
      </p:nvGrpSpPr>
      <p:grpSpPr>
        <a:xfrm>
          <a:off x="0" y="0"/>
          <a:ext cx="0" cy="0"/>
          <a:chOff x="0" y="0"/>
          <a:chExt cx="0" cy="0"/>
        </a:xfrm>
      </p:grpSpPr>
      <p:pic>
        <p:nvPicPr>
          <p:cNvPr id="10" name="Afbeelding 9"/>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4618022" y="-10497"/>
            <a:ext cx="4559090" cy="4584446"/>
          </a:xfrm>
          <a:prstGeom prst="rect">
            <a:avLst/>
          </a:prstGeom>
        </p:spPr>
      </p:pic>
      <p:pic>
        <p:nvPicPr>
          <p:cNvPr id="3" name="Afbeelding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073"/>
            <a:ext cx="4618022" cy="4618022"/>
          </a:xfrm>
          <a:prstGeom prst="rect">
            <a:avLst/>
          </a:prstGeom>
        </p:spPr>
      </p:pic>
      <p:sp>
        <p:nvSpPr>
          <p:cNvPr id="2" name="Titel 1"/>
          <p:cNvSpPr>
            <a:spLocks noGrp="1"/>
          </p:cNvSpPr>
          <p:nvPr>
            <p:ph type="ctrTitle"/>
          </p:nvPr>
        </p:nvSpPr>
        <p:spPr>
          <a:xfrm>
            <a:off x="905853" y="1071974"/>
            <a:ext cx="3300309" cy="1711749"/>
          </a:xfrm>
          <a:prstGeom prst="rect">
            <a:avLst/>
          </a:prstGeom>
        </p:spPr>
        <p:txBody>
          <a:bodyPr/>
          <a:lstStyle>
            <a:lvl1pPr algn="l">
              <a:lnSpc>
                <a:spcPct val="80000"/>
              </a:lnSpc>
              <a:defRPr sz="3600" b="1" i="0">
                <a:solidFill>
                  <a:schemeClr val="bg1"/>
                </a:solidFill>
                <a:latin typeface="Arial"/>
                <a:cs typeface="Arial"/>
              </a:defRPr>
            </a:lvl1pPr>
          </a:lstStyle>
          <a:p>
            <a:r>
              <a:rPr lang="nl-BE" dirty="0"/>
              <a:t>Titelstijl van model bewerken</a:t>
            </a:r>
            <a:endParaRPr lang="nl-NL" dirty="0"/>
          </a:p>
        </p:txBody>
      </p:sp>
      <p:sp>
        <p:nvSpPr>
          <p:cNvPr id="6" name="Tijdelijke aanduiding voor dianummer 5"/>
          <p:cNvSpPr>
            <a:spLocks noGrp="1"/>
          </p:cNvSpPr>
          <p:nvPr>
            <p:ph type="sldNum" sz="quarter" idx="12"/>
          </p:nvPr>
        </p:nvSpPr>
        <p:spPr/>
        <p:txBody>
          <a:bodyPr/>
          <a:lstStyle>
            <a:lvl1pPr>
              <a:defRPr>
                <a:solidFill>
                  <a:srgbClr val="73BB3C"/>
                </a:solidFill>
              </a:defRPr>
            </a:lvl1pPr>
          </a:lstStyle>
          <a:p>
            <a:fld id="{3DEFB92D-0E46-8944-92ED-8DF056298BD8}" type="slidenum">
              <a:rPr lang="nl-NL" smtClean="0"/>
              <a:pPr/>
              <a:t>‹#›</a:t>
            </a:fld>
            <a:endParaRPr lang="nl-NL" dirty="0"/>
          </a:p>
        </p:txBody>
      </p:sp>
      <p:pic>
        <p:nvPicPr>
          <p:cNvPr id="13" name="Afbeelding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sp>
        <p:nvSpPr>
          <p:cNvPr id="11"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3457646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Titeldia">
    <p:spTree>
      <p:nvGrpSpPr>
        <p:cNvPr id="1" name=""/>
        <p:cNvGrpSpPr/>
        <p:nvPr/>
      </p:nvGrpSpPr>
      <p:grpSpPr>
        <a:xfrm>
          <a:off x="0" y="0"/>
          <a:ext cx="0" cy="0"/>
          <a:chOff x="0" y="0"/>
          <a:chExt cx="0" cy="0"/>
        </a:xfrm>
      </p:grpSpPr>
      <p:pic>
        <p:nvPicPr>
          <p:cNvPr id="12" name="Afbeelding 11"/>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4592225" y="-25485"/>
            <a:ext cx="4584887" cy="4608545"/>
          </a:xfrm>
          <a:prstGeom prst="rect">
            <a:avLst/>
          </a:prstGeom>
        </p:spPr>
      </p:pic>
      <p:pic>
        <p:nvPicPr>
          <p:cNvPr id="3" name="Afbeelding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25" y="-25485"/>
            <a:ext cx="4608545" cy="4608545"/>
          </a:xfrm>
          <a:prstGeom prst="rect">
            <a:avLst/>
          </a:prstGeom>
        </p:spPr>
      </p:pic>
      <p:sp>
        <p:nvSpPr>
          <p:cNvPr id="2" name="Titel 1"/>
          <p:cNvSpPr>
            <a:spLocks noGrp="1"/>
          </p:cNvSpPr>
          <p:nvPr>
            <p:ph type="ctrTitle"/>
          </p:nvPr>
        </p:nvSpPr>
        <p:spPr>
          <a:xfrm>
            <a:off x="905853" y="1071974"/>
            <a:ext cx="3300309" cy="1711749"/>
          </a:xfrm>
          <a:prstGeom prst="rect">
            <a:avLst/>
          </a:prstGeom>
        </p:spPr>
        <p:txBody>
          <a:bodyPr/>
          <a:lstStyle>
            <a:lvl1pPr algn="l">
              <a:lnSpc>
                <a:spcPct val="80000"/>
              </a:lnSpc>
              <a:defRPr sz="3600" b="1" i="0">
                <a:solidFill>
                  <a:schemeClr val="bg1"/>
                </a:solidFill>
                <a:latin typeface="Arial"/>
                <a:cs typeface="Arial"/>
              </a:defRPr>
            </a:lvl1pPr>
          </a:lstStyle>
          <a:p>
            <a:r>
              <a:rPr lang="nl-BE" dirty="0"/>
              <a:t>Titelstijl van model bewerken</a:t>
            </a:r>
            <a:endParaRPr lang="nl-NL" dirty="0"/>
          </a:p>
        </p:txBody>
      </p:sp>
      <p:sp>
        <p:nvSpPr>
          <p:cNvPr id="6" name="Tijdelijke aanduiding voor dianummer 5"/>
          <p:cNvSpPr>
            <a:spLocks noGrp="1"/>
          </p:cNvSpPr>
          <p:nvPr>
            <p:ph type="sldNum" sz="quarter" idx="12"/>
          </p:nvPr>
        </p:nvSpPr>
        <p:spPr/>
        <p:txBody>
          <a:bodyPr/>
          <a:lstStyle>
            <a:lvl1pPr>
              <a:defRPr>
                <a:solidFill>
                  <a:srgbClr val="73BB3C"/>
                </a:solidFill>
              </a:defRPr>
            </a:lvl1pPr>
          </a:lstStyle>
          <a:p>
            <a:fld id="{3DEFB92D-0E46-8944-92ED-8DF056298BD8}" type="slidenum">
              <a:rPr lang="nl-NL" smtClean="0"/>
              <a:pPr/>
              <a:t>‹#›</a:t>
            </a:fld>
            <a:endParaRPr lang="nl-NL" dirty="0"/>
          </a:p>
        </p:txBody>
      </p:sp>
      <p:pic>
        <p:nvPicPr>
          <p:cNvPr id="13" name="Afbeelding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sp>
        <p:nvSpPr>
          <p:cNvPr id="10"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32407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eldia">
    <p:spTree>
      <p:nvGrpSpPr>
        <p:cNvPr id="1" name=""/>
        <p:cNvGrpSpPr/>
        <p:nvPr/>
      </p:nvGrpSpPr>
      <p:grpSpPr>
        <a:xfrm>
          <a:off x="0" y="0"/>
          <a:ext cx="0" cy="0"/>
          <a:chOff x="0" y="0"/>
          <a:chExt cx="0" cy="0"/>
        </a:xfrm>
      </p:grpSpPr>
      <p:pic>
        <p:nvPicPr>
          <p:cNvPr id="10" name="Afbeelding 9"/>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4618022" y="-20993"/>
            <a:ext cx="4559089" cy="4594942"/>
          </a:xfrm>
          <a:prstGeom prst="rect">
            <a:avLst/>
          </a:prstGeom>
        </p:spPr>
      </p:pic>
      <p:pic>
        <p:nvPicPr>
          <p:cNvPr id="3" name="Afbeelding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073"/>
            <a:ext cx="4618022" cy="4618022"/>
          </a:xfrm>
          <a:prstGeom prst="rect">
            <a:avLst/>
          </a:prstGeom>
        </p:spPr>
      </p:pic>
      <p:sp>
        <p:nvSpPr>
          <p:cNvPr id="2" name="Titel 1"/>
          <p:cNvSpPr>
            <a:spLocks noGrp="1"/>
          </p:cNvSpPr>
          <p:nvPr>
            <p:ph type="ctrTitle"/>
          </p:nvPr>
        </p:nvSpPr>
        <p:spPr>
          <a:xfrm>
            <a:off x="905853" y="1071974"/>
            <a:ext cx="3300309" cy="1711749"/>
          </a:xfrm>
          <a:prstGeom prst="rect">
            <a:avLst/>
          </a:prstGeom>
        </p:spPr>
        <p:txBody>
          <a:bodyPr/>
          <a:lstStyle>
            <a:lvl1pPr algn="l">
              <a:lnSpc>
                <a:spcPct val="80000"/>
              </a:lnSpc>
              <a:defRPr sz="3600" b="1" i="0">
                <a:solidFill>
                  <a:schemeClr val="bg1"/>
                </a:solidFill>
                <a:latin typeface="Arial"/>
                <a:cs typeface="Arial"/>
              </a:defRPr>
            </a:lvl1pPr>
          </a:lstStyle>
          <a:p>
            <a:r>
              <a:rPr lang="nl-BE" dirty="0"/>
              <a:t>Titelstijl van model bewerken</a:t>
            </a:r>
            <a:endParaRPr lang="nl-NL" dirty="0"/>
          </a:p>
        </p:txBody>
      </p:sp>
      <p:sp>
        <p:nvSpPr>
          <p:cNvPr id="6" name="Tijdelijke aanduiding voor dianummer 5"/>
          <p:cNvSpPr>
            <a:spLocks noGrp="1"/>
          </p:cNvSpPr>
          <p:nvPr>
            <p:ph type="sldNum" sz="quarter" idx="12"/>
          </p:nvPr>
        </p:nvSpPr>
        <p:spPr/>
        <p:txBody>
          <a:bodyPr/>
          <a:lstStyle>
            <a:lvl1pPr>
              <a:defRPr>
                <a:solidFill>
                  <a:srgbClr val="73BB3C"/>
                </a:solidFill>
              </a:defRPr>
            </a:lvl1pPr>
          </a:lstStyle>
          <a:p>
            <a:fld id="{3DEFB92D-0E46-8944-92ED-8DF056298BD8}" type="slidenum">
              <a:rPr lang="nl-NL" smtClean="0"/>
              <a:pPr/>
              <a:t>‹#›</a:t>
            </a:fld>
            <a:endParaRPr lang="nl-NL" dirty="0"/>
          </a:p>
        </p:txBody>
      </p:sp>
      <p:pic>
        <p:nvPicPr>
          <p:cNvPr id="13" name="Afbeelding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sp>
        <p:nvSpPr>
          <p:cNvPr id="11"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3457646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eldia">
    <p:spTree>
      <p:nvGrpSpPr>
        <p:cNvPr id="1" name=""/>
        <p:cNvGrpSpPr/>
        <p:nvPr/>
      </p:nvGrpSpPr>
      <p:grpSpPr>
        <a:xfrm>
          <a:off x="0" y="0"/>
          <a:ext cx="0" cy="0"/>
          <a:chOff x="0" y="0"/>
          <a:chExt cx="0" cy="0"/>
        </a:xfrm>
      </p:grpSpPr>
      <p:pic>
        <p:nvPicPr>
          <p:cNvPr id="12" name="Afbeelding 11"/>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4592225" y="-20994"/>
            <a:ext cx="4574392" cy="4604054"/>
          </a:xfrm>
          <a:prstGeom prst="rect">
            <a:avLst/>
          </a:prstGeom>
        </p:spPr>
      </p:pic>
      <p:pic>
        <p:nvPicPr>
          <p:cNvPr id="3" name="Afbeelding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25" y="-25485"/>
            <a:ext cx="4608545" cy="4608545"/>
          </a:xfrm>
          <a:prstGeom prst="rect">
            <a:avLst/>
          </a:prstGeom>
        </p:spPr>
      </p:pic>
      <p:sp>
        <p:nvSpPr>
          <p:cNvPr id="2" name="Titel 1"/>
          <p:cNvSpPr>
            <a:spLocks noGrp="1"/>
          </p:cNvSpPr>
          <p:nvPr>
            <p:ph type="ctrTitle"/>
          </p:nvPr>
        </p:nvSpPr>
        <p:spPr>
          <a:xfrm>
            <a:off x="905853" y="1071974"/>
            <a:ext cx="3300309" cy="1711749"/>
          </a:xfrm>
          <a:prstGeom prst="rect">
            <a:avLst/>
          </a:prstGeom>
        </p:spPr>
        <p:txBody>
          <a:bodyPr/>
          <a:lstStyle>
            <a:lvl1pPr algn="l">
              <a:lnSpc>
                <a:spcPct val="80000"/>
              </a:lnSpc>
              <a:defRPr sz="3600" b="1" i="0">
                <a:solidFill>
                  <a:schemeClr val="bg1"/>
                </a:solidFill>
                <a:latin typeface="Arial"/>
                <a:cs typeface="Arial"/>
              </a:defRPr>
            </a:lvl1pPr>
          </a:lstStyle>
          <a:p>
            <a:r>
              <a:rPr lang="nl-BE" dirty="0"/>
              <a:t>Titelstijl van model bewerken</a:t>
            </a:r>
            <a:endParaRPr lang="nl-NL" dirty="0"/>
          </a:p>
        </p:txBody>
      </p:sp>
      <p:sp>
        <p:nvSpPr>
          <p:cNvPr id="6" name="Tijdelijke aanduiding voor dianummer 5"/>
          <p:cNvSpPr>
            <a:spLocks noGrp="1"/>
          </p:cNvSpPr>
          <p:nvPr>
            <p:ph type="sldNum" sz="quarter" idx="12"/>
          </p:nvPr>
        </p:nvSpPr>
        <p:spPr/>
        <p:txBody>
          <a:bodyPr/>
          <a:lstStyle>
            <a:lvl1pPr>
              <a:defRPr>
                <a:solidFill>
                  <a:srgbClr val="73BB3C"/>
                </a:solidFill>
              </a:defRPr>
            </a:lvl1pPr>
          </a:lstStyle>
          <a:p>
            <a:fld id="{3DEFB92D-0E46-8944-92ED-8DF056298BD8}" type="slidenum">
              <a:rPr lang="nl-NL" smtClean="0"/>
              <a:pPr/>
              <a:t>‹#›</a:t>
            </a:fld>
            <a:endParaRPr lang="nl-NL" dirty="0"/>
          </a:p>
        </p:txBody>
      </p:sp>
      <p:pic>
        <p:nvPicPr>
          <p:cNvPr id="13" name="Afbeelding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sp>
        <p:nvSpPr>
          <p:cNvPr id="10"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32407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Titeldia">
    <p:spTree>
      <p:nvGrpSpPr>
        <p:cNvPr id="1" name=""/>
        <p:cNvGrpSpPr/>
        <p:nvPr/>
      </p:nvGrpSpPr>
      <p:grpSpPr>
        <a:xfrm>
          <a:off x="0" y="0"/>
          <a:ext cx="0" cy="0"/>
          <a:chOff x="0" y="0"/>
          <a:chExt cx="0" cy="0"/>
        </a:xfrm>
      </p:grpSpPr>
      <p:pic>
        <p:nvPicPr>
          <p:cNvPr id="10" name="Afbeelding 9"/>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4618022" y="-51276"/>
            <a:ext cx="4559090" cy="4625225"/>
          </a:xfrm>
          <a:prstGeom prst="rect">
            <a:avLst/>
          </a:prstGeom>
        </p:spPr>
      </p:pic>
      <p:pic>
        <p:nvPicPr>
          <p:cNvPr id="3" name="Afbeelding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073"/>
            <a:ext cx="4618022" cy="4618022"/>
          </a:xfrm>
          <a:prstGeom prst="rect">
            <a:avLst/>
          </a:prstGeom>
        </p:spPr>
      </p:pic>
      <p:sp>
        <p:nvSpPr>
          <p:cNvPr id="2" name="Titel 1"/>
          <p:cNvSpPr>
            <a:spLocks noGrp="1"/>
          </p:cNvSpPr>
          <p:nvPr>
            <p:ph type="ctrTitle"/>
          </p:nvPr>
        </p:nvSpPr>
        <p:spPr>
          <a:xfrm>
            <a:off x="905853" y="1071974"/>
            <a:ext cx="3300309" cy="1711749"/>
          </a:xfrm>
          <a:prstGeom prst="rect">
            <a:avLst/>
          </a:prstGeom>
        </p:spPr>
        <p:txBody>
          <a:bodyPr/>
          <a:lstStyle>
            <a:lvl1pPr algn="l">
              <a:lnSpc>
                <a:spcPct val="80000"/>
              </a:lnSpc>
              <a:defRPr sz="3600" b="1" i="0">
                <a:solidFill>
                  <a:schemeClr val="bg1"/>
                </a:solidFill>
                <a:latin typeface="Arial"/>
                <a:cs typeface="Arial"/>
              </a:defRPr>
            </a:lvl1pPr>
          </a:lstStyle>
          <a:p>
            <a:r>
              <a:rPr lang="nl-BE" dirty="0"/>
              <a:t>Titelstijl van model bewerken</a:t>
            </a:r>
            <a:endParaRPr lang="nl-NL" dirty="0"/>
          </a:p>
        </p:txBody>
      </p:sp>
      <p:sp>
        <p:nvSpPr>
          <p:cNvPr id="6" name="Tijdelijke aanduiding voor dianummer 5"/>
          <p:cNvSpPr>
            <a:spLocks noGrp="1"/>
          </p:cNvSpPr>
          <p:nvPr>
            <p:ph type="sldNum" sz="quarter" idx="12"/>
          </p:nvPr>
        </p:nvSpPr>
        <p:spPr/>
        <p:txBody>
          <a:bodyPr/>
          <a:lstStyle>
            <a:lvl1pPr>
              <a:defRPr>
                <a:solidFill>
                  <a:srgbClr val="73BB3C"/>
                </a:solidFill>
              </a:defRPr>
            </a:lvl1pPr>
          </a:lstStyle>
          <a:p>
            <a:fld id="{3DEFB92D-0E46-8944-92ED-8DF056298BD8}" type="slidenum">
              <a:rPr lang="nl-NL" smtClean="0"/>
              <a:pPr/>
              <a:t>‹#›</a:t>
            </a:fld>
            <a:endParaRPr lang="nl-NL" dirty="0"/>
          </a:p>
        </p:txBody>
      </p:sp>
      <p:pic>
        <p:nvPicPr>
          <p:cNvPr id="13" name="Afbeelding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sp>
        <p:nvSpPr>
          <p:cNvPr id="11"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3457646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Titeldia">
    <p:spTree>
      <p:nvGrpSpPr>
        <p:cNvPr id="1" name=""/>
        <p:cNvGrpSpPr/>
        <p:nvPr/>
      </p:nvGrpSpPr>
      <p:grpSpPr>
        <a:xfrm>
          <a:off x="0" y="0"/>
          <a:ext cx="0" cy="0"/>
          <a:chOff x="0" y="0"/>
          <a:chExt cx="0" cy="0"/>
        </a:xfrm>
      </p:grpSpPr>
      <p:pic>
        <p:nvPicPr>
          <p:cNvPr id="12" name="Afbeelding 11"/>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flipH="1">
            <a:off x="4592225" y="-10497"/>
            <a:ext cx="4584887" cy="4593557"/>
          </a:xfrm>
          <a:prstGeom prst="rect">
            <a:avLst/>
          </a:prstGeom>
        </p:spPr>
      </p:pic>
      <p:pic>
        <p:nvPicPr>
          <p:cNvPr id="3" name="Afbeelding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25" y="-25485"/>
            <a:ext cx="4608545" cy="4608545"/>
          </a:xfrm>
          <a:prstGeom prst="rect">
            <a:avLst/>
          </a:prstGeom>
        </p:spPr>
      </p:pic>
      <p:sp>
        <p:nvSpPr>
          <p:cNvPr id="2" name="Titel 1"/>
          <p:cNvSpPr>
            <a:spLocks noGrp="1"/>
          </p:cNvSpPr>
          <p:nvPr>
            <p:ph type="ctrTitle"/>
          </p:nvPr>
        </p:nvSpPr>
        <p:spPr>
          <a:xfrm>
            <a:off x="905853" y="1071974"/>
            <a:ext cx="3300309" cy="1711749"/>
          </a:xfrm>
          <a:prstGeom prst="rect">
            <a:avLst/>
          </a:prstGeom>
        </p:spPr>
        <p:txBody>
          <a:bodyPr/>
          <a:lstStyle>
            <a:lvl1pPr algn="l">
              <a:lnSpc>
                <a:spcPct val="80000"/>
              </a:lnSpc>
              <a:defRPr sz="3600" b="1" i="0">
                <a:solidFill>
                  <a:schemeClr val="bg1"/>
                </a:solidFill>
                <a:latin typeface="Arial"/>
                <a:cs typeface="Arial"/>
              </a:defRPr>
            </a:lvl1pPr>
          </a:lstStyle>
          <a:p>
            <a:r>
              <a:rPr lang="nl-BE" dirty="0"/>
              <a:t>Titelstijl van model bewerken</a:t>
            </a:r>
            <a:endParaRPr lang="nl-NL" dirty="0"/>
          </a:p>
        </p:txBody>
      </p:sp>
      <p:sp>
        <p:nvSpPr>
          <p:cNvPr id="6" name="Tijdelijke aanduiding voor dianummer 5"/>
          <p:cNvSpPr>
            <a:spLocks noGrp="1"/>
          </p:cNvSpPr>
          <p:nvPr>
            <p:ph type="sldNum" sz="quarter" idx="12"/>
          </p:nvPr>
        </p:nvSpPr>
        <p:spPr/>
        <p:txBody>
          <a:bodyPr/>
          <a:lstStyle>
            <a:lvl1pPr>
              <a:defRPr>
                <a:solidFill>
                  <a:srgbClr val="73BB3C"/>
                </a:solidFill>
              </a:defRPr>
            </a:lvl1pPr>
          </a:lstStyle>
          <a:p>
            <a:fld id="{3DEFB92D-0E46-8944-92ED-8DF056298BD8}" type="slidenum">
              <a:rPr lang="nl-NL" smtClean="0"/>
              <a:pPr/>
              <a:t>‹#›</a:t>
            </a:fld>
            <a:endParaRPr lang="nl-NL" dirty="0"/>
          </a:p>
        </p:txBody>
      </p:sp>
      <p:pic>
        <p:nvPicPr>
          <p:cNvPr id="13" name="Afbeelding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sp>
        <p:nvSpPr>
          <p:cNvPr id="10"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32407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pic>
        <p:nvPicPr>
          <p:cNvPr id="16" name="Afbeelding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16" y="-18957"/>
            <a:ext cx="9135879" cy="5143500"/>
          </a:xfrm>
          <a:prstGeom prst="rect">
            <a:avLst/>
          </a:prstGeom>
        </p:spPr>
      </p:pic>
      <p:sp>
        <p:nvSpPr>
          <p:cNvPr id="15" name="Rechthoek 14"/>
          <p:cNvSpPr/>
          <p:nvPr userDrawn="1"/>
        </p:nvSpPr>
        <p:spPr>
          <a:xfrm>
            <a:off x="562850" y="4577265"/>
            <a:ext cx="8609584" cy="56623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tel 1"/>
          <p:cNvSpPr>
            <a:spLocks noGrp="1"/>
          </p:cNvSpPr>
          <p:nvPr>
            <p:ph type="ctrTitle"/>
          </p:nvPr>
        </p:nvSpPr>
        <p:spPr>
          <a:xfrm>
            <a:off x="4837044" y="2027693"/>
            <a:ext cx="4132581" cy="1617438"/>
          </a:xfrm>
          <a:prstGeom prst="rect">
            <a:avLst/>
          </a:prstGeom>
        </p:spPr>
        <p:txBody>
          <a:bodyPr/>
          <a:lstStyle>
            <a:lvl1pPr algn="l">
              <a:lnSpc>
                <a:spcPct val="80000"/>
              </a:lnSpc>
              <a:defRPr b="1" i="0">
                <a:solidFill>
                  <a:srgbClr val="58A527"/>
                </a:solidFill>
                <a:latin typeface="Arial"/>
                <a:cs typeface="Arial"/>
              </a:defRPr>
            </a:lvl1pPr>
          </a:lstStyle>
          <a:p>
            <a:r>
              <a:rPr lang="nl-BE" dirty="0"/>
              <a:t>Titelstijl van model bewerken</a:t>
            </a:r>
            <a:endParaRPr lang="nl-NL" dirty="0"/>
          </a:p>
        </p:txBody>
      </p:sp>
      <p:pic>
        <p:nvPicPr>
          <p:cNvPr id="11" name="Afbeelding 10" descr="groen.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0779"/>
            <a:ext cx="599966" cy="5243266"/>
          </a:xfrm>
          <a:prstGeom prst="rect">
            <a:avLst/>
          </a:prstGeom>
        </p:spPr>
      </p:pic>
      <p:sp>
        <p:nvSpPr>
          <p:cNvPr id="6" name="Tijdelijke aanduiding voor dianummer 5"/>
          <p:cNvSpPr>
            <a:spLocks noGrp="1"/>
          </p:cNvSpPr>
          <p:nvPr>
            <p:ph type="sldNum" sz="quarter" idx="12"/>
          </p:nvPr>
        </p:nvSpPr>
        <p:spPr/>
        <p:txBody>
          <a:bodyPr/>
          <a:lstStyle/>
          <a:p>
            <a:fld id="{3DEFB92D-0E46-8944-92ED-8DF056298BD8}" type="slidenum">
              <a:rPr lang="nl-NL" smtClean="0"/>
              <a:t>‹#›</a:t>
            </a:fld>
            <a:endParaRPr lang="nl-NL" dirty="0"/>
          </a:p>
        </p:txBody>
      </p:sp>
      <p:pic>
        <p:nvPicPr>
          <p:cNvPr id="13" name="Afbeelding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pic>
        <p:nvPicPr>
          <p:cNvPr id="10" name="Afbeelding 9" descr="PartnerlogoVLAIO-Voka.png"/>
          <p:cNvPicPr>
            <a:picLocks noChangeAspect="1"/>
          </p:cNvPicPr>
          <p:nvPr userDrawn="1"/>
        </p:nvPicPr>
        <p:blipFill>
          <a:blip r:embed="rId5">
            <a:clrChange>
              <a:clrFrom>
                <a:srgbClr val="F5F5F2"/>
              </a:clrFrom>
              <a:clrTo>
                <a:srgbClr val="F5F5F2">
                  <a:alpha val="0"/>
                </a:srgbClr>
              </a:clrTo>
            </a:clrChange>
            <a:extLst>
              <a:ext uri="{28A0092B-C50C-407E-A947-70E740481C1C}">
                <a14:useLocalDpi xmlns:a14="http://schemas.microsoft.com/office/drawing/2010/main" val="0"/>
              </a:ext>
            </a:extLst>
          </a:blip>
          <a:stretch>
            <a:fillRect/>
          </a:stretch>
        </p:blipFill>
        <p:spPr>
          <a:xfrm>
            <a:off x="7291660" y="4460081"/>
            <a:ext cx="1605464" cy="699244"/>
          </a:xfrm>
          <a:prstGeom prst="rect">
            <a:avLst/>
          </a:prstGeom>
        </p:spPr>
      </p:pic>
      <p:sp>
        <p:nvSpPr>
          <p:cNvPr id="14"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3631738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980809" y="372530"/>
            <a:ext cx="7594983" cy="905388"/>
          </a:xfrm>
          <a:prstGeom prst="rect">
            <a:avLst/>
          </a:prstGeom>
        </p:spPr>
        <p:txBody>
          <a:bodyPr/>
          <a:lstStyle>
            <a:lvl1pPr algn="l">
              <a:lnSpc>
                <a:spcPct val="80000"/>
              </a:lnSpc>
              <a:defRPr sz="3600" b="1" i="0">
                <a:solidFill>
                  <a:srgbClr val="73BB3C"/>
                </a:solidFill>
                <a:latin typeface="Arial"/>
                <a:cs typeface="Arial"/>
              </a:defRPr>
            </a:lvl1pPr>
          </a:lstStyle>
          <a:p>
            <a:r>
              <a:rPr lang="nl-BE" dirty="0"/>
              <a:t>Titelstijl van model bewerken</a:t>
            </a:r>
            <a:endParaRPr lang="nl-NL" dirty="0"/>
          </a:p>
        </p:txBody>
      </p:sp>
      <p:sp>
        <p:nvSpPr>
          <p:cNvPr id="3" name="Tijdelijke aanduiding voor inhoud 2"/>
          <p:cNvSpPr>
            <a:spLocks noGrp="1"/>
          </p:cNvSpPr>
          <p:nvPr>
            <p:ph idx="1"/>
          </p:nvPr>
        </p:nvSpPr>
        <p:spPr>
          <a:xfrm>
            <a:off x="980809" y="1277918"/>
            <a:ext cx="7594983" cy="3258454"/>
          </a:xfrm>
          <a:prstGeom prst="rect">
            <a:avLst/>
          </a:prstGeom>
        </p:spPr>
        <p:txBody>
          <a:bodyPr/>
          <a:lstStyle>
            <a:lvl1pPr marL="0" indent="0">
              <a:buFontTx/>
              <a:buNone/>
              <a:defRPr sz="2800" b="1" i="0">
                <a:latin typeface="Arial"/>
                <a:cs typeface="Arial"/>
              </a:defRPr>
            </a:lvl1pPr>
            <a:lvl2pPr marL="742950" indent="-285750">
              <a:buFont typeface="Arial"/>
              <a:buChar char="•"/>
              <a:defRPr sz="2400" b="1" i="0">
                <a:solidFill>
                  <a:schemeClr val="tx1">
                    <a:lumMod val="75000"/>
                    <a:lumOff val="25000"/>
                  </a:schemeClr>
                </a:solidFill>
                <a:latin typeface="Arial"/>
                <a:cs typeface="Arial"/>
              </a:defRPr>
            </a:lvl2pPr>
            <a:lvl3pPr marL="1143000" indent="-228600">
              <a:buFont typeface="Wingdings" charset="2"/>
              <a:buChar char="§"/>
              <a:defRPr b="1" i="0">
                <a:solidFill>
                  <a:schemeClr val="tx1">
                    <a:lumMod val="50000"/>
                    <a:lumOff val="50000"/>
                  </a:schemeClr>
                </a:solidFill>
                <a:latin typeface="Arial"/>
                <a:cs typeface="Arial"/>
              </a:defRPr>
            </a:lvl3pPr>
            <a:lvl4pPr>
              <a:defRPr b="1" i="0">
                <a:solidFill>
                  <a:schemeClr val="tx1">
                    <a:lumMod val="75000"/>
                    <a:lumOff val="25000"/>
                  </a:schemeClr>
                </a:solidFill>
                <a:latin typeface="Arial"/>
                <a:cs typeface="Arial"/>
              </a:defRPr>
            </a:lvl4pPr>
            <a:lvl5pPr>
              <a:defRPr b="1" i="0">
                <a:solidFill>
                  <a:schemeClr val="tx1">
                    <a:lumMod val="75000"/>
                    <a:lumOff val="25000"/>
                  </a:schemeClr>
                </a:solidFill>
                <a:latin typeface="Arial"/>
                <a:cs typeface="Arial"/>
              </a:defRPr>
            </a:lvl5pPr>
          </a:lstStyle>
          <a:p>
            <a:pPr lvl="0"/>
            <a:r>
              <a:rPr lang="nl-BE" dirty="0"/>
              <a:t>Klik om de tekststijl van het model te bewerken</a:t>
            </a:r>
          </a:p>
          <a:p>
            <a:pPr lvl="1"/>
            <a:r>
              <a:rPr lang="nl-BE" dirty="0"/>
              <a:t>Tweede niveau</a:t>
            </a:r>
          </a:p>
          <a:p>
            <a:pPr lvl="2"/>
            <a:r>
              <a:rPr lang="nl-BE" dirty="0"/>
              <a:t>Derde niveau</a:t>
            </a:r>
          </a:p>
        </p:txBody>
      </p:sp>
      <p:pic>
        <p:nvPicPr>
          <p:cNvPr id="9" name="Afbeelding 8" descr="groen.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46" y="-40779"/>
            <a:ext cx="599966" cy="5243266"/>
          </a:xfrm>
          <a:prstGeom prst="rect">
            <a:avLst/>
          </a:prstGeom>
        </p:spPr>
      </p:pic>
      <p:sp>
        <p:nvSpPr>
          <p:cNvPr id="6" name="Tijdelijke aanduiding voor dianummer 5"/>
          <p:cNvSpPr>
            <a:spLocks noGrp="1"/>
          </p:cNvSpPr>
          <p:nvPr>
            <p:ph type="sldNum" sz="quarter" idx="12"/>
          </p:nvPr>
        </p:nvSpPr>
        <p:spPr/>
        <p:txBody>
          <a:bodyPr/>
          <a:lstStyle/>
          <a:p>
            <a:fld id="{3DEFB92D-0E46-8944-92ED-8DF056298BD8}" type="slidenum">
              <a:rPr lang="nl-NL" smtClean="0"/>
              <a:t>‹#›</a:t>
            </a:fld>
            <a:endParaRPr lang="nl-NL" dirty="0"/>
          </a:p>
        </p:txBody>
      </p:sp>
      <p:sp>
        <p:nvSpPr>
          <p:cNvPr id="8"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2825392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980808" y="1463270"/>
            <a:ext cx="7772400" cy="2794883"/>
          </a:xfrm>
          <a:prstGeom prst="rect">
            <a:avLst/>
          </a:prstGeom>
        </p:spPr>
        <p:txBody>
          <a:bodyPr anchor="t"/>
          <a:lstStyle>
            <a:lvl1pPr marL="0" indent="0" algn="l">
              <a:lnSpc>
                <a:spcPct val="80000"/>
              </a:lnSpc>
              <a:buNone/>
              <a:defRPr lang="nl-BE" sz="1800" b="1" i="0" dirty="0" smtClean="0">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dirty="0"/>
              <a:t>Klik om de tekststijl van het model te bewerken</a:t>
            </a:r>
          </a:p>
        </p:txBody>
      </p:sp>
      <p:pic>
        <p:nvPicPr>
          <p:cNvPr id="11" name="Afbeelding 10" descr="groen.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90" y="-40779"/>
            <a:ext cx="599966" cy="5243266"/>
          </a:xfrm>
          <a:prstGeom prst="rect">
            <a:avLst/>
          </a:prstGeom>
        </p:spPr>
      </p:pic>
      <p:sp>
        <p:nvSpPr>
          <p:cNvPr id="6" name="Tijdelijke aanduiding voor dianummer 5"/>
          <p:cNvSpPr>
            <a:spLocks noGrp="1"/>
          </p:cNvSpPr>
          <p:nvPr>
            <p:ph type="sldNum" sz="quarter" idx="12"/>
          </p:nvPr>
        </p:nvSpPr>
        <p:spPr/>
        <p:txBody>
          <a:bodyPr/>
          <a:lstStyle/>
          <a:p>
            <a:fld id="{3DEFB92D-0E46-8944-92ED-8DF056298BD8}" type="slidenum">
              <a:rPr lang="nl-NL" smtClean="0"/>
              <a:t>‹#›</a:t>
            </a:fld>
            <a:endParaRPr lang="nl-NL" dirty="0"/>
          </a:p>
        </p:txBody>
      </p:sp>
      <p:sp>
        <p:nvSpPr>
          <p:cNvPr id="4" name="Titel 3"/>
          <p:cNvSpPr>
            <a:spLocks noGrp="1"/>
          </p:cNvSpPr>
          <p:nvPr>
            <p:ph type="title"/>
          </p:nvPr>
        </p:nvSpPr>
        <p:spPr>
          <a:xfrm>
            <a:off x="457200" y="206375"/>
            <a:ext cx="8229600" cy="857250"/>
          </a:xfrm>
          <a:prstGeom prst="rect">
            <a:avLst/>
          </a:prstGeom>
        </p:spPr>
        <p:txBody>
          <a:bodyPr vert="horz"/>
          <a:lstStyle/>
          <a:p>
            <a:r>
              <a:rPr lang="nl-BE"/>
              <a:t>Titelstijl van model bewerken</a:t>
            </a:r>
            <a:endParaRPr lang="nl-NL"/>
          </a:p>
        </p:txBody>
      </p:sp>
      <p:sp>
        <p:nvSpPr>
          <p:cNvPr id="8"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3906158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8843" y="-1"/>
            <a:ext cx="8677036" cy="4583527"/>
          </a:xfrm>
          <a:prstGeom prst="rect">
            <a:avLst/>
          </a:prstGeom>
        </p:spPr>
      </p:pic>
      <p:sp>
        <p:nvSpPr>
          <p:cNvPr id="2" name="Titel 1"/>
          <p:cNvSpPr>
            <a:spLocks noGrp="1"/>
          </p:cNvSpPr>
          <p:nvPr>
            <p:ph type="title"/>
          </p:nvPr>
        </p:nvSpPr>
        <p:spPr>
          <a:xfrm>
            <a:off x="945887" y="1243401"/>
            <a:ext cx="7158361" cy="1156819"/>
          </a:xfrm>
          <a:prstGeom prst="rect">
            <a:avLst/>
          </a:prstGeom>
        </p:spPr>
        <p:txBody>
          <a:bodyPr/>
          <a:lstStyle>
            <a:lvl1pPr algn="l">
              <a:lnSpc>
                <a:spcPct val="80000"/>
              </a:lnSpc>
              <a:defRPr b="1" i="0">
                <a:solidFill>
                  <a:schemeClr val="bg1"/>
                </a:solidFill>
                <a:latin typeface="Arial"/>
                <a:cs typeface="Arial"/>
              </a:defRPr>
            </a:lvl1pPr>
          </a:lstStyle>
          <a:p>
            <a:r>
              <a:rPr lang="nl-BE" dirty="0"/>
              <a:t>Titelstijl van model bewerken</a:t>
            </a:r>
            <a:endParaRPr lang="nl-NL" dirty="0"/>
          </a:p>
        </p:txBody>
      </p:sp>
      <p:sp>
        <p:nvSpPr>
          <p:cNvPr id="7" name="Tijdelijke aanduiding voor dianummer 6"/>
          <p:cNvSpPr>
            <a:spLocks noGrp="1"/>
          </p:cNvSpPr>
          <p:nvPr>
            <p:ph type="sldNum" sz="quarter" idx="12"/>
          </p:nvPr>
        </p:nvSpPr>
        <p:spPr/>
        <p:txBody>
          <a:bodyPr/>
          <a:lstStyle>
            <a:lvl1pPr>
              <a:defRPr>
                <a:solidFill>
                  <a:srgbClr val="73BB3C"/>
                </a:solidFill>
              </a:defRPr>
            </a:lvl1pPr>
          </a:lstStyle>
          <a:p>
            <a:fld id="{3DEFB92D-0E46-8944-92ED-8DF056298BD8}" type="slidenum">
              <a:rPr lang="nl-NL" smtClean="0"/>
              <a:pPr/>
              <a:t>‹#›</a:t>
            </a:fld>
            <a:endParaRPr lang="nl-NL" dirty="0"/>
          </a:p>
        </p:txBody>
      </p:sp>
      <p:sp>
        <p:nvSpPr>
          <p:cNvPr id="17" name="Tijdelijke aanduiding voor tekst 2"/>
          <p:cNvSpPr>
            <a:spLocks noGrp="1"/>
          </p:cNvSpPr>
          <p:nvPr>
            <p:ph type="body" idx="1"/>
          </p:nvPr>
        </p:nvSpPr>
        <p:spPr>
          <a:xfrm>
            <a:off x="945887" y="2485102"/>
            <a:ext cx="7202373" cy="1645731"/>
          </a:xfrm>
          <a:prstGeom prst="rect">
            <a:avLst/>
          </a:prstGeom>
        </p:spPr>
        <p:txBody>
          <a:bodyPr anchor="t"/>
          <a:lstStyle>
            <a:lvl1pPr marL="0" indent="0" algn="l">
              <a:lnSpc>
                <a:spcPct val="80000"/>
              </a:lnSpc>
              <a:buNone/>
              <a:defRPr lang="nl-BE" sz="1800" b="1" i="0" dirty="0" smtClean="0">
                <a:solidFill>
                  <a:schemeClr val="accent3">
                    <a:lumMod val="60000"/>
                    <a:lumOff val="40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dirty="0"/>
              <a:t>Klik om de tekststijl van het model te bewerken</a:t>
            </a:r>
          </a:p>
        </p:txBody>
      </p:sp>
      <p:pic>
        <p:nvPicPr>
          <p:cNvPr id="13" name="Afbeelding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sp>
        <p:nvSpPr>
          <p:cNvPr id="10"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1918618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056256" y="348952"/>
            <a:ext cx="6297880" cy="820508"/>
          </a:xfrm>
          <a:prstGeom prst="rect">
            <a:avLst/>
          </a:prstGeom>
        </p:spPr>
        <p:txBody>
          <a:bodyPr anchor="t"/>
          <a:lstStyle>
            <a:lvl1pPr algn="l">
              <a:lnSpc>
                <a:spcPct val="80000"/>
              </a:lnSpc>
              <a:defRPr sz="3600" b="1">
                <a:solidFill>
                  <a:srgbClr val="73BB3C"/>
                </a:solidFill>
              </a:defRPr>
            </a:lvl1pPr>
          </a:lstStyle>
          <a:p>
            <a:r>
              <a:rPr lang="nl-BE" dirty="0"/>
              <a:t>Titelstijl van model bewerken</a:t>
            </a:r>
            <a:endParaRPr lang="nl-NL" dirty="0"/>
          </a:p>
        </p:txBody>
      </p:sp>
      <p:sp>
        <p:nvSpPr>
          <p:cNvPr id="3" name="Tijdelijke aanduiding voor afbeelding 2"/>
          <p:cNvSpPr>
            <a:spLocks noGrp="1"/>
          </p:cNvSpPr>
          <p:nvPr>
            <p:ph type="pic" idx="1"/>
          </p:nvPr>
        </p:nvSpPr>
        <p:spPr>
          <a:xfrm>
            <a:off x="1056256" y="1499548"/>
            <a:ext cx="4218736" cy="258884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13" name="Tijdelijke aanduiding voor tekst 2"/>
          <p:cNvSpPr>
            <a:spLocks noGrp="1"/>
          </p:cNvSpPr>
          <p:nvPr>
            <p:ph type="body" idx="13"/>
          </p:nvPr>
        </p:nvSpPr>
        <p:spPr>
          <a:xfrm>
            <a:off x="5407024" y="1499549"/>
            <a:ext cx="2898416" cy="2588844"/>
          </a:xfrm>
          <a:prstGeom prst="rect">
            <a:avLst/>
          </a:prstGeom>
        </p:spPr>
        <p:txBody>
          <a:bodyPr anchor="t"/>
          <a:lstStyle>
            <a:lvl1pPr marL="0" indent="0" algn="l">
              <a:lnSpc>
                <a:spcPct val="80000"/>
              </a:lnSpc>
              <a:buNone/>
              <a:defRPr lang="nl-BE" sz="1800" b="1" i="0" dirty="0" smtClean="0">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dirty="0"/>
              <a:t>Klik om de tekststijl van het model te bewerken</a:t>
            </a:r>
          </a:p>
        </p:txBody>
      </p:sp>
      <p:pic>
        <p:nvPicPr>
          <p:cNvPr id="11" name="Afbeelding 10" descr="groen.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90" y="-40779"/>
            <a:ext cx="599966" cy="5243266"/>
          </a:xfrm>
          <a:prstGeom prst="rect">
            <a:avLst/>
          </a:prstGeom>
        </p:spPr>
      </p:pic>
      <p:sp>
        <p:nvSpPr>
          <p:cNvPr id="7" name="Tijdelijke aanduiding voor dianummer 6"/>
          <p:cNvSpPr>
            <a:spLocks noGrp="1"/>
          </p:cNvSpPr>
          <p:nvPr>
            <p:ph type="sldNum" sz="quarter" idx="12"/>
          </p:nvPr>
        </p:nvSpPr>
        <p:spPr/>
        <p:txBody>
          <a:bodyPr/>
          <a:lstStyle/>
          <a:p>
            <a:fld id="{3DEFB92D-0E46-8944-92ED-8DF056298BD8}" type="slidenum">
              <a:rPr lang="nl-NL" smtClean="0"/>
              <a:t>‹#›</a:t>
            </a:fld>
            <a:endParaRPr lang="nl-NL" dirty="0"/>
          </a:p>
        </p:txBody>
      </p:sp>
      <p:sp>
        <p:nvSpPr>
          <p:cNvPr id="8"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494734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ee objecten">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4416" y="-1"/>
            <a:ext cx="8621463" cy="4583527"/>
          </a:xfrm>
          <a:prstGeom prst="rect">
            <a:avLst/>
          </a:prstGeom>
        </p:spPr>
      </p:pic>
      <p:sp>
        <p:nvSpPr>
          <p:cNvPr id="2" name="Titel 1"/>
          <p:cNvSpPr>
            <a:spLocks noGrp="1"/>
          </p:cNvSpPr>
          <p:nvPr>
            <p:ph type="title"/>
          </p:nvPr>
        </p:nvSpPr>
        <p:spPr>
          <a:xfrm>
            <a:off x="945887" y="404031"/>
            <a:ext cx="7158361" cy="1156819"/>
          </a:xfrm>
          <a:prstGeom prst="rect">
            <a:avLst/>
          </a:prstGeom>
        </p:spPr>
        <p:txBody>
          <a:bodyPr/>
          <a:lstStyle>
            <a:lvl1pPr algn="l">
              <a:lnSpc>
                <a:spcPct val="80000"/>
              </a:lnSpc>
              <a:defRPr b="1" i="0">
                <a:solidFill>
                  <a:schemeClr val="bg1"/>
                </a:solidFill>
                <a:latin typeface="Arial"/>
                <a:cs typeface="Arial"/>
              </a:defRPr>
            </a:lvl1pPr>
          </a:lstStyle>
          <a:p>
            <a:r>
              <a:rPr lang="nl-BE" dirty="0"/>
              <a:t>Titelstijl van model bewerken</a:t>
            </a:r>
            <a:endParaRPr lang="nl-NL" dirty="0"/>
          </a:p>
        </p:txBody>
      </p:sp>
      <p:sp>
        <p:nvSpPr>
          <p:cNvPr id="7" name="Tijdelijke aanduiding voor dianummer 6"/>
          <p:cNvSpPr>
            <a:spLocks noGrp="1"/>
          </p:cNvSpPr>
          <p:nvPr>
            <p:ph type="sldNum" sz="quarter" idx="12"/>
          </p:nvPr>
        </p:nvSpPr>
        <p:spPr/>
        <p:txBody>
          <a:bodyPr/>
          <a:lstStyle>
            <a:lvl1pPr>
              <a:defRPr>
                <a:solidFill>
                  <a:srgbClr val="73BB3C"/>
                </a:solidFill>
              </a:defRPr>
            </a:lvl1pPr>
          </a:lstStyle>
          <a:p>
            <a:fld id="{3DEFB92D-0E46-8944-92ED-8DF056298BD8}" type="slidenum">
              <a:rPr lang="nl-NL" smtClean="0"/>
              <a:pPr/>
              <a:t>‹#›</a:t>
            </a:fld>
            <a:endParaRPr lang="nl-NL" dirty="0"/>
          </a:p>
        </p:txBody>
      </p:sp>
      <p:sp>
        <p:nvSpPr>
          <p:cNvPr id="17" name="Tijdelijke aanduiding voor tekst 2"/>
          <p:cNvSpPr>
            <a:spLocks noGrp="1"/>
          </p:cNvSpPr>
          <p:nvPr>
            <p:ph type="body" idx="1" hasCustomPrompt="1"/>
          </p:nvPr>
        </p:nvSpPr>
        <p:spPr>
          <a:xfrm>
            <a:off x="945887" y="2041839"/>
            <a:ext cx="7202373" cy="2088994"/>
          </a:xfrm>
          <a:prstGeom prst="rect">
            <a:avLst/>
          </a:prstGeom>
        </p:spPr>
        <p:txBody>
          <a:bodyPr anchor="t"/>
          <a:lstStyle>
            <a:lvl1pPr marL="0" indent="0" algn="l">
              <a:lnSpc>
                <a:spcPct val="80000"/>
              </a:lnSpc>
              <a:buNone/>
              <a:defRPr lang="nl-BE" sz="1800" b="1" i="0" dirty="0" smtClean="0">
                <a:solidFill>
                  <a:srgbClr val="C3D69B"/>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dirty="0"/>
              <a:t>Voeg een tabel in</a:t>
            </a:r>
          </a:p>
        </p:txBody>
      </p:sp>
      <p:pic>
        <p:nvPicPr>
          <p:cNvPr id="13" name="Afbeelding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sp>
        <p:nvSpPr>
          <p:cNvPr id="10"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949241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5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CC50F0-05C3-41E5-BB1B-9263C608D430}"/>
              </a:ext>
            </a:extLst>
          </p:cNvPr>
          <p:cNvSpPr>
            <a:spLocks noGrp="1"/>
          </p:cNvSpPr>
          <p:nvPr>
            <p:ph type="ctrTitle"/>
          </p:nvPr>
        </p:nvSpPr>
        <p:spPr>
          <a:xfrm>
            <a:off x="1143000" y="841772"/>
            <a:ext cx="6858000" cy="1790700"/>
          </a:xfrm>
        </p:spPr>
        <p:txBody>
          <a:bodyPr anchor="b"/>
          <a:lstStyle>
            <a:lvl1pPr algn="ctr">
              <a:defRPr sz="4500"/>
            </a:lvl1pPr>
          </a:lstStyle>
          <a:p>
            <a:r>
              <a:rPr lang="nl-NL"/>
              <a:t>Klik om de stijl te bewerken</a:t>
            </a:r>
            <a:endParaRPr lang="nl-BE"/>
          </a:p>
        </p:txBody>
      </p:sp>
      <p:sp>
        <p:nvSpPr>
          <p:cNvPr id="3" name="Ondertitel 2">
            <a:extLst>
              <a:ext uri="{FF2B5EF4-FFF2-40B4-BE49-F238E27FC236}">
                <a16:creationId xmlns:a16="http://schemas.microsoft.com/office/drawing/2014/main" id="{7D294431-A558-4706-8BA4-5FFCFF6867F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nl-BE"/>
          </a:p>
        </p:txBody>
      </p:sp>
      <p:sp>
        <p:nvSpPr>
          <p:cNvPr id="4" name="Tijdelijke aanduiding voor datum 3">
            <a:extLst>
              <a:ext uri="{FF2B5EF4-FFF2-40B4-BE49-F238E27FC236}">
                <a16:creationId xmlns:a16="http://schemas.microsoft.com/office/drawing/2014/main" id="{5A87A6CE-6DFF-4657-909C-3B3E332B0E3D}"/>
              </a:ext>
            </a:extLst>
          </p:cNvPr>
          <p:cNvSpPr>
            <a:spLocks noGrp="1"/>
          </p:cNvSpPr>
          <p:nvPr>
            <p:ph type="dt" sz="half" idx="10"/>
          </p:nvPr>
        </p:nvSpPr>
        <p:spPr/>
        <p:txBody>
          <a:bodyPr/>
          <a:lstStyle/>
          <a:p>
            <a:fld id="{548C1B30-674D-44B3-BF52-473C5AD6250C}" type="datetimeFigureOut">
              <a:rPr lang="nl-BE" smtClean="0"/>
              <a:t>25/11/2022</a:t>
            </a:fld>
            <a:endParaRPr lang="nl-BE"/>
          </a:p>
        </p:txBody>
      </p:sp>
      <p:sp>
        <p:nvSpPr>
          <p:cNvPr id="5" name="Tijdelijke aanduiding voor voettekst 4">
            <a:extLst>
              <a:ext uri="{FF2B5EF4-FFF2-40B4-BE49-F238E27FC236}">
                <a16:creationId xmlns:a16="http://schemas.microsoft.com/office/drawing/2014/main" id="{B4390400-3679-45AF-A6DA-2C4F1105666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CE1DCF6-1B11-4768-B20E-514382819640}"/>
              </a:ext>
            </a:extLst>
          </p:cNvPr>
          <p:cNvSpPr>
            <a:spLocks noGrp="1"/>
          </p:cNvSpPr>
          <p:nvPr>
            <p:ph type="sldNum" sz="quarter" idx="12"/>
          </p:nvPr>
        </p:nvSpPr>
        <p:spPr/>
        <p:txBody>
          <a:bodyPr/>
          <a:lstStyle/>
          <a:p>
            <a:fld id="{A9C7D68E-583D-403A-9913-674C5E726DA8}" type="slidenum">
              <a:rPr lang="nl-BE" smtClean="0"/>
              <a:t>‹#›</a:t>
            </a:fld>
            <a:endParaRPr lang="nl-BE"/>
          </a:p>
        </p:txBody>
      </p:sp>
    </p:spTree>
    <p:extLst>
      <p:ext uri="{BB962C8B-B14F-4D97-AF65-F5344CB8AC3E}">
        <p14:creationId xmlns:p14="http://schemas.microsoft.com/office/powerpoint/2010/main" val="3053145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pic>
        <p:nvPicPr>
          <p:cNvPr id="16" name="Afbeelding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35" y="-23133"/>
            <a:ext cx="9154520" cy="5153995"/>
          </a:xfrm>
          <a:prstGeom prst="rect">
            <a:avLst/>
          </a:prstGeom>
        </p:spPr>
      </p:pic>
      <p:sp>
        <p:nvSpPr>
          <p:cNvPr id="15" name="Rechthoek 14"/>
          <p:cNvSpPr/>
          <p:nvPr userDrawn="1"/>
        </p:nvSpPr>
        <p:spPr>
          <a:xfrm>
            <a:off x="562850" y="4577265"/>
            <a:ext cx="8609584" cy="56623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tel 1"/>
          <p:cNvSpPr>
            <a:spLocks noGrp="1"/>
          </p:cNvSpPr>
          <p:nvPr>
            <p:ph type="ctrTitle"/>
          </p:nvPr>
        </p:nvSpPr>
        <p:spPr>
          <a:xfrm>
            <a:off x="4837044" y="2027693"/>
            <a:ext cx="4132581" cy="1617438"/>
          </a:xfrm>
          <a:prstGeom prst="rect">
            <a:avLst/>
          </a:prstGeom>
        </p:spPr>
        <p:txBody>
          <a:bodyPr/>
          <a:lstStyle>
            <a:lvl1pPr algn="l">
              <a:lnSpc>
                <a:spcPct val="80000"/>
              </a:lnSpc>
              <a:defRPr b="1" i="0">
                <a:solidFill>
                  <a:srgbClr val="58A527"/>
                </a:solidFill>
                <a:latin typeface="Arial"/>
                <a:cs typeface="Arial"/>
              </a:defRPr>
            </a:lvl1pPr>
          </a:lstStyle>
          <a:p>
            <a:r>
              <a:rPr lang="nl-BE" dirty="0"/>
              <a:t>Titelstijl van model bewerken</a:t>
            </a:r>
            <a:endParaRPr lang="nl-NL" dirty="0"/>
          </a:p>
        </p:txBody>
      </p:sp>
      <p:pic>
        <p:nvPicPr>
          <p:cNvPr id="11" name="Afbeelding 10" descr="groen.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0779"/>
            <a:ext cx="599966" cy="5243266"/>
          </a:xfrm>
          <a:prstGeom prst="rect">
            <a:avLst/>
          </a:prstGeom>
        </p:spPr>
      </p:pic>
      <p:sp>
        <p:nvSpPr>
          <p:cNvPr id="6" name="Tijdelijke aanduiding voor dianummer 5"/>
          <p:cNvSpPr>
            <a:spLocks noGrp="1"/>
          </p:cNvSpPr>
          <p:nvPr>
            <p:ph type="sldNum" sz="quarter" idx="12"/>
          </p:nvPr>
        </p:nvSpPr>
        <p:spPr/>
        <p:txBody>
          <a:bodyPr/>
          <a:lstStyle/>
          <a:p>
            <a:fld id="{3DEFB92D-0E46-8944-92ED-8DF056298BD8}" type="slidenum">
              <a:rPr lang="nl-NL" smtClean="0"/>
              <a:t>‹#›</a:t>
            </a:fld>
            <a:endParaRPr lang="nl-NL" dirty="0"/>
          </a:p>
        </p:txBody>
      </p:sp>
      <p:pic>
        <p:nvPicPr>
          <p:cNvPr id="10" name="Afbeelding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pic>
        <p:nvPicPr>
          <p:cNvPr id="12" name="Afbeelding 11" descr="PartnerlogoVLAIO-Voka.png"/>
          <p:cNvPicPr>
            <a:picLocks noChangeAspect="1"/>
          </p:cNvPicPr>
          <p:nvPr userDrawn="1"/>
        </p:nvPicPr>
        <p:blipFill>
          <a:blip r:embed="rId5">
            <a:clrChange>
              <a:clrFrom>
                <a:srgbClr val="F5F5F2"/>
              </a:clrFrom>
              <a:clrTo>
                <a:srgbClr val="F5F5F2">
                  <a:alpha val="0"/>
                </a:srgbClr>
              </a:clrTo>
            </a:clrChange>
            <a:extLst>
              <a:ext uri="{28A0092B-C50C-407E-A947-70E740481C1C}">
                <a14:useLocalDpi xmlns:a14="http://schemas.microsoft.com/office/drawing/2010/main" val="0"/>
              </a:ext>
            </a:extLst>
          </a:blip>
          <a:stretch>
            <a:fillRect/>
          </a:stretch>
        </p:blipFill>
        <p:spPr>
          <a:xfrm>
            <a:off x="7291660" y="4460081"/>
            <a:ext cx="1605464" cy="699244"/>
          </a:xfrm>
          <a:prstGeom prst="rect">
            <a:avLst/>
          </a:prstGeom>
        </p:spPr>
      </p:pic>
      <p:sp>
        <p:nvSpPr>
          <p:cNvPr id="14"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2565380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pic>
        <p:nvPicPr>
          <p:cNvPr id="16" name="Afbeelding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17" y="-12638"/>
            <a:ext cx="9135879" cy="5143500"/>
          </a:xfrm>
          <a:prstGeom prst="rect">
            <a:avLst/>
          </a:prstGeom>
        </p:spPr>
      </p:pic>
      <p:sp>
        <p:nvSpPr>
          <p:cNvPr id="15" name="Rechthoek 14"/>
          <p:cNvSpPr/>
          <p:nvPr userDrawn="1"/>
        </p:nvSpPr>
        <p:spPr>
          <a:xfrm>
            <a:off x="562850" y="4577265"/>
            <a:ext cx="8609584" cy="56623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tel 1"/>
          <p:cNvSpPr>
            <a:spLocks noGrp="1"/>
          </p:cNvSpPr>
          <p:nvPr>
            <p:ph type="ctrTitle"/>
          </p:nvPr>
        </p:nvSpPr>
        <p:spPr>
          <a:xfrm>
            <a:off x="4837044" y="2027693"/>
            <a:ext cx="4132581" cy="1617438"/>
          </a:xfrm>
          <a:prstGeom prst="rect">
            <a:avLst/>
          </a:prstGeom>
        </p:spPr>
        <p:txBody>
          <a:bodyPr/>
          <a:lstStyle>
            <a:lvl1pPr algn="l">
              <a:lnSpc>
                <a:spcPct val="80000"/>
              </a:lnSpc>
              <a:defRPr b="1" i="0">
                <a:solidFill>
                  <a:srgbClr val="58A527"/>
                </a:solidFill>
                <a:latin typeface="Arial"/>
                <a:cs typeface="Arial"/>
              </a:defRPr>
            </a:lvl1pPr>
          </a:lstStyle>
          <a:p>
            <a:r>
              <a:rPr lang="nl-BE" dirty="0"/>
              <a:t>Titelstijl van model bewerken</a:t>
            </a:r>
            <a:endParaRPr lang="nl-NL" dirty="0"/>
          </a:p>
        </p:txBody>
      </p:sp>
      <p:pic>
        <p:nvPicPr>
          <p:cNvPr id="11" name="Afbeelding 10" descr="groen.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0779"/>
            <a:ext cx="599966" cy="5243266"/>
          </a:xfrm>
          <a:prstGeom prst="rect">
            <a:avLst/>
          </a:prstGeom>
        </p:spPr>
      </p:pic>
      <p:sp>
        <p:nvSpPr>
          <p:cNvPr id="6" name="Tijdelijke aanduiding voor dianummer 5"/>
          <p:cNvSpPr>
            <a:spLocks noGrp="1"/>
          </p:cNvSpPr>
          <p:nvPr>
            <p:ph type="sldNum" sz="quarter" idx="12"/>
          </p:nvPr>
        </p:nvSpPr>
        <p:spPr/>
        <p:txBody>
          <a:bodyPr/>
          <a:lstStyle/>
          <a:p>
            <a:fld id="{3DEFB92D-0E46-8944-92ED-8DF056298BD8}" type="slidenum">
              <a:rPr lang="nl-NL" smtClean="0"/>
              <a:t>‹#›</a:t>
            </a:fld>
            <a:endParaRPr lang="nl-NL" dirty="0"/>
          </a:p>
        </p:txBody>
      </p:sp>
      <p:pic>
        <p:nvPicPr>
          <p:cNvPr id="10" name="Afbeelding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pic>
        <p:nvPicPr>
          <p:cNvPr id="12" name="Afbeelding 11" descr="PartnerlogoVLAIO-Voka.png"/>
          <p:cNvPicPr>
            <a:picLocks noChangeAspect="1"/>
          </p:cNvPicPr>
          <p:nvPr userDrawn="1"/>
        </p:nvPicPr>
        <p:blipFill>
          <a:blip r:embed="rId5">
            <a:clrChange>
              <a:clrFrom>
                <a:srgbClr val="F5F5F2"/>
              </a:clrFrom>
              <a:clrTo>
                <a:srgbClr val="F5F5F2">
                  <a:alpha val="0"/>
                </a:srgbClr>
              </a:clrTo>
            </a:clrChange>
            <a:extLst>
              <a:ext uri="{28A0092B-C50C-407E-A947-70E740481C1C}">
                <a14:useLocalDpi xmlns:a14="http://schemas.microsoft.com/office/drawing/2010/main" val="0"/>
              </a:ext>
            </a:extLst>
          </a:blip>
          <a:stretch>
            <a:fillRect/>
          </a:stretch>
        </p:blipFill>
        <p:spPr>
          <a:xfrm>
            <a:off x="7291660" y="4460081"/>
            <a:ext cx="1605464" cy="699244"/>
          </a:xfrm>
          <a:prstGeom prst="rect">
            <a:avLst/>
          </a:prstGeom>
        </p:spPr>
      </p:pic>
      <p:sp>
        <p:nvSpPr>
          <p:cNvPr id="14"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435334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pic>
        <p:nvPicPr>
          <p:cNvPr id="16" name="Afbeelding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555" y="-12638"/>
            <a:ext cx="9135879" cy="5143500"/>
          </a:xfrm>
          <a:prstGeom prst="rect">
            <a:avLst/>
          </a:prstGeom>
        </p:spPr>
      </p:pic>
      <p:sp>
        <p:nvSpPr>
          <p:cNvPr id="15" name="Rechthoek 14"/>
          <p:cNvSpPr/>
          <p:nvPr userDrawn="1"/>
        </p:nvSpPr>
        <p:spPr>
          <a:xfrm>
            <a:off x="562850" y="4577265"/>
            <a:ext cx="8609584" cy="56623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tel 1"/>
          <p:cNvSpPr>
            <a:spLocks noGrp="1"/>
          </p:cNvSpPr>
          <p:nvPr>
            <p:ph type="ctrTitle"/>
          </p:nvPr>
        </p:nvSpPr>
        <p:spPr>
          <a:xfrm>
            <a:off x="4837044" y="2027693"/>
            <a:ext cx="4132581" cy="1617438"/>
          </a:xfrm>
          <a:prstGeom prst="rect">
            <a:avLst/>
          </a:prstGeom>
        </p:spPr>
        <p:txBody>
          <a:bodyPr/>
          <a:lstStyle>
            <a:lvl1pPr algn="l">
              <a:lnSpc>
                <a:spcPct val="80000"/>
              </a:lnSpc>
              <a:defRPr b="1" i="0">
                <a:solidFill>
                  <a:srgbClr val="58A527"/>
                </a:solidFill>
                <a:latin typeface="Arial"/>
                <a:cs typeface="Arial"/>
              </a:defRPr>
            </a:lvl1pPr>
          </a:lstStyle>
          <a:p>
            <a:r>
              <a:rPr lang="nl-BE" dirty="0"/>
              <a:t>Titelstijl van model bewerken</a:t>
            </a:r>
            <a:endParaRPr lang="nl-NL" dirty="0"/>
          </a:p>
        </p:txBody>
      </p:sp>
      <p:pic>
        <p:nvPicPr>
          <p:cNvPr id="11" name="Afbeelding 10" descr="groen.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0779"/>
            <a:ext cx="599966" cy="5243266"/>
          </a:xfrm>
          <a:prstGeom prst="rect">
            <a:avLst/>
          </a:prstGeom>
        </p:spPr>
      </p:pic>
      <p:sp>
        <p:nvSpPr>
          <p:cNvPr id="6" name="Tijdelijke aanduiding voor dianummer 5"/>
          <p:cNvSpPr>
            <a:spLocks noGrp="1"/>
          </p:cNvSpPr>
          <p:nvPr>
            <p:ph type="sldNum" sz="quarter" idx="12"/>
          </p:nvPr>
        </p:nvSpPr>
        <p:spPr/>
        <p:txBody>
          <a:bodyPr/>
          <a:lstStyle/>
          <a:p>
            <a:fld id="{3DEFB92D-0E46-8944-92ED-8DF056298BD8}" type="slidenum">
              <a:rPr lang="nl-NL" smtClean="0"/>
              <a:t>‹#›</a:t>
            </a:fld>
            <a:endParaRPr lang="nl-NL" dirty="0"/>
          </a:p>
        </p:txBody>
      </p:sp>
      <p:pic>
        <p:nvPicPr>
          <p:cNvPr id="10" name="Afbeelding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pic>
        <p:nvPicPr>
          <p:cNvPr id="12" name="Afbeelding 11" descr="PartnerlogoVLAIO-Voka.png"/>
          <p:cNvPicPr>
            <a:picLocks noChangeAspect="1"/>
          </p:cNvPicPr>
          <p:nvPr userDrawn="1"/>
        </p:nvPicPr>
        <p:blipFill>
          <a:blip r:embed="rId5">
            <a:clrChange>
              <a:clrFrom>
                <a:srgbClr val="F5F5F2"/>
              </a:clrFrom>
              <a:clrTo>
                <a:srgbClr val="F5F5F2">
                  <a:alpha val="0"/>
                </a:srgbClr>
              </a:clrTo>
            </a:clrChange>
            <a:extLst>
              <a:ext uri="{28A0092B-C50C-407E-A947-70E740481C1C}">
                <a14:useLocalDpi xmlns:a14="http://schemas.microsoft.com/office/drawing/2010/main" val="0"/>
              </a:ext>
            </a:extLst>
          </a:blip>
          <a:stretch>
            <a:fillRect/>
          </a:stretch>
        </p:blipFill>
        <p:spPr>
          <a:xfrm>
            <a:off x="7291660" y="4460081"/>
            <a:ext cx="1605464" cy="699244"/>
          </a:xfrm>
          <a:prstGeom prst="rect">
            <a:avLst/>
          </a:prstGeom>
        </p:spPr>
      </p:pic>
      <p:sp>
        <p:nvSpPr>
          <p:cNvPr id="14"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2565380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eldia">
    <p:spTree>
      <p:nvGrpSpPr>
        <p:cNvPr id="1" name=""/>
        <p:cNvGrpSpPr/>
        <p:nvPr/>
      </p:nvGrpSpPr>
      <p:grpSpPr>
        <a:xfrm>
          <a:off x="0" y="0"/>
          <a:ext cx="0" cy="0"/>
          <a:chOff x="0" y="0"/>
          <a:chExt cx="0" cy="0"/>
        </a:xfrm>
      </p:grpSpPr>
      <p:pic>
        <p:nvPicPr>
          <p:cNvPr id="16" name="Afbeelding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16" y="-12638"/>
            <a:ext cx="9135879" cy="5143500"/>
          </a:xfrm>
          <a:prstGeom prst="rect">
            <a:avLst/>
          </a:prstGeom>
        </p:spPr>
      </p:pic>
      <p:sp>
        <p:nvSpPr>
          <p:cNvPr id="15" name="Rechthoek 14"/>
          <p:cNvSpPr/>
          <p:nvPr userDrawn="1"/>
        </p:nvSpPr>
        <p:spPr>
          <a:xfrm>
            <a:off x="562850" y="4577265"/>
            <a:ext cx="8609584" cy="56623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tel 1"/>
          <p:cNvSpPr>
            <a:spLocks noGrp="1"/>
          </p:cNvSpPr>
          <p:nvPr>
            <p:ph type="ctrTitle"/>
          </p:nvPr>
        </p:nvSpPr>
        <p:spPr>
          <a:xfrm>
            <a:off x="4837044" y="2027693"/>
            <a:ext cx="4132581" cy="1617438"/>
          </a:xfrm>
          <a:prstGeom prst="rect">
            <a:avLst/>
          </a:prstGeom>
        </p:spPr>
        <p:txBody>
          <a:bodyPr/>
          <a:lstStyle>
            <a:lvl1pPr algn="l">
              <a:lnSpc>
                <a:spcPct val="80000"/>
              </a:lnSpc>
              <a:defRPr b="1" i="0">
                <a:solidFill>
                  <a:srgbClr val="58A527"/>
                </a:solidFill>
                <a:latin typeface="Arial"/>
                <a:cs typeface="Arial"/>
              </a:defRPr>
            </a:lvl1pPr>
          </a:lstStyle>
          <a:p>
            <a:r>
              <a:rPr lang="nl-BE" dirty="0"/>
              <a:t>Titelstijl van model bewerken</a:t>
            </a:r>
            <a:endParaRPr lang="nl-NL" dirty="0"/>
          </a:p>
        </p:txBody>
      </p:sp>
      <p:pic>
        <p:nvPicPr>
          <p:cNvPr id="11" name="Afbeelding 10" descr="groen.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0779"/>
            <a:ext cx="599966" cy="5243266"/>
          </a:xfrm>
          <a:prstGeom prst="rect">
            <a:avLst/>
          </a:prstGeom>
        </p:spPr>
      </p:pic>
      <p:sp>
        <p:nvSpPr>
          <p:cNvPr id="6" name="Tijdelijke aanduiding voor dianummer 5"/>
          <p:cNvSpPr>
            <a:spLocks noGrp="1"/>
          </p:cNvSpPr>
          <p:nvPr>
            <p:ph type="sldNum" sz="quarter" idx="12"/>
          </p:nvPr>
        </p:nvSpPr>
        <p:spPr/>
        <p:txBody>
          <a:bodyPr/>
          <a:lstStyle/>
          <a:p>
            <a:fld id="{3DEFB92D-0E46-8944-92ED-8DF056298BD8}" type="slidenum">
              <a:rPr lang="nl-NL" smtClean="0"/>
              <a:t>‹#›</a:t>
            </a:fld>
            <a:endParaRPr lang="nl-NL" dirty="0"/>
          </a:p>
        </p:txBody>
      </p:sp>
      <p:pic>
        <p:nvPicPr>
          <p:cNvPr id="10" name="Afbeelding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pic>
        <p:nvPicPr>
          <p:cNvPr id="12" name="Afbeelding 11" descr="PartnerlogoVLAIO-Voka.png"/>
          <p:cNvPicPr>
            <a:picLocks noChangeAspect="1"/>
          </p:cNvPicPr>
          <p:nvPr userDrawn="1"/>
        </p:nvPicPr>
        <p:blipFill>
          <a:blip r:embed="rId5">
            <a:clrChange>
              <a:clrFrom>
                <a:srgbClr val="F5F5F2"/>
              </a:clrFrom>
              <a:clrTo>
                <a:srgbClr val="F5F5F2">
                  <a:alpha val="0"/>
                </a:srgbClr>
              </a:clrTo>
            </a:clrChange>
            <a:extLst>
              <a:ext uri="{28A0092B-C50C-407E-A947-70E740481C1C}">
                <a14:useLocalDpi xmlns:a14="http://schemas.microsoft.com/office/drawing/2010/main" val="0"/>
              </a:ext>
            </a:extLst>
          </a:blip>
          <a:stretch>
            <a:fillRect/>
          </a:stretch>
        </p:blipFill>
        <p:spPr>
          <a:xfrm>
            <a:off x="7291660" y="4460081"/>
            <a:ext cx="1605464" cy="699244"/>
          </a:xfrm>
          <a:prstGeom prst="rect">
            <a:avLst/>
          </a:prstGeom>
        </p:spPr>
      </p:pic>
      <p:sp>
        <p:nvSpPr>
          <p:cNvPr id="14"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435334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eldia">
    <p:spTree>
      <p:nvGrpSpPr>
        <p:cNvPr id="1" name=""/>
        <p:cNvGrpSpPr/>
        <p:nvPr/>
      </p:nvGrpSpPr>
      <p:grpSpPr>
        <a:xfrm>
          <a:off x="0" y="0"/>
          <a:ext cx="0" cy="0"/>
          <a:chOff x="0" y="0"/>
          <a:chExt cx="0" cy="0"/>
        </a:xfrm>
      </p:grpSpPr>
      <p:pic>
        <p:nvPicPr>
          <p:cNvPr id="16" name="Afbeelding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16" y="-12637"/>
            <a:ext cx="9135879" cy="5143500"/>
          </a:xfrm>
          <a:prstGeom prst="rect">
            <a:avLst/>
          </a:prstGeom>
        </p:spPr>
      </p:pic>
      <p:sp>
        <p:nvSpPr>
          <p:cNvPr id="15" name="Rechthoek 14"/>
          <p:cNvSpPr/>
          <p:nvPr userDrawn="1"/>
        </p:nvSpPr>
        <p:spPr>
          <a:xfrm>
            <a:off x="562850" y="4577265"/>
            <a:ext cx="8609584" cy="56623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tel 1"/>
          <p:cNvSpPr>
            <a:spLocks noGrp="1"/>
          </p:cNvSpPr>
          <p:nvPr>
            <p:ph type="ctrTitle"/>
          </p:nvPr>
        </p:nvSpPr>
        <p:spPr>
          <a:xfrm>
            <a:off x="4837044" y="2027693"/>
            <a:ext cx="4132581" cy="1617438"/>
          </a:xfrm>
          <a:prstGeom prst="rect">
            <a:avLst/>
          </a:prstGeom>
        </p:spPr>
        <p:txBody>
          <a:bodyPr/>
          <a:lstStyle>
            <a:lvl1pPr algn="l">
              <a:lnSpc>
                <a:spcPct val="80000"/>
              </a:lnSpc>
              <a:defRPr b="1" i="0">
                <a:solidFill>
                  <a:srgbClr val="58A527"/>
                </a:solidFill>
                <a:latin typeface="Arial"/>
                <a:cs typeface="Arial"/>
              </a:defRPr>
            </a:lvl1pPr>
          </a:lstStyle>
          <a:p>
            <a:r>
              <a:rPr lang="nl-BE" dirty="0"/>
              <a:t>Titelstijl van model bewerken</a:t>
            </a:r>
            <a:endParaRPr lang="nl-NL" dirty="0"/>
          </a:p>
        </p:txBody>
      </p:sp>
      <p:pic>
        <p:nvPicPr>
          <p:cNvPr id="11" name="Afbeelding 10" descr="groen.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0779"/>
            <a:ext cx="599966" cy="5243266"/>
          </a:xfrm>
          <a:prstGeom prst="rect">
            <a:avLst/>
          </a:prstGeom>
        </p:spPr>
      </p:pic>
      <p:sp>
        <p:nvSpPr>
          <p:cNvPr id="6" name="Tijdelijke aanduiding voor dianummer 5"/>
          <p:cNvSpPr>
            <a:spLocks noGrp="1"/>
          </p:cNvSpPr>
          <p:nvPr>
            <p:ph type="sldNum" sz="quarter" idx="12"/>
          </p:nvPr>
        </p:nvSpPr>
        <p:spPr/>
        <p:txBody>
          <a:bodyPr/>
          <a:lstStyle/>
          <a:p>
            <a:fld id="{3DEFB92D-0E46-8944-92ED-8DF056298BD8}" type="slidenum">
              <a:rPr lang="nl-NL" smtClean="0"/>
              <a:t>‹#›</a:t>
            </a:fld>
            <a:endParaRPr lang="nl-NL" dirty="0"/>
          </a:p>
        </p:txBody>
      </p:sp>
      <p:pic>
        <p:nvPicPr>
          <p:cNvPr id="12" name="Afbeelding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pic>
        <p:nvPicPr>
          <p:cNvPr id="10" name="Afbeelding 9" descr="PartnerlogoVLAIO-Voka.png"/>
          <p:cNvPicPr>
            <a:picLocks noChangeAspect="1"/>
          </p:cNvPicPr>
          <p:nvPr userDrawn="1"/>
        </p:nvPicPr>
        <p:blipFill>
          <a:blip r:embed="rId5">
            <a:clrChange>
              <a:clrFrom>
                <a:srgbClr val="F5F5F2"/>
              </a:clrFrom>
              <a:clrTo>
                <a:srgbClr val="F5F5F2">
                  <a:alpha val="0"/>
                </a:srgbClr>
              </a:clrTo>
            </a:clrChange>
            <a:extLst>
              <a:ext uri="{28A0092B-C50C-407E-A947-70E740481C1C}">
                <a14:useLocalDpi xmlns:a14="http://schemas.microsoft.com/office/drawing/2010/main" val="0"/>
              </a:ext>
            </a:extLst>
          </a:blip>
          <a:stretch>
            <a:fillRect/>
          </a:stretch>
        </p:blipFill>
        <p:spPr>
          <a:xfrm>
            <a:off x="7291660" y="4460081"/>
            <a:ext cx="1605464" cy="699244"/>
          </a:xfrm>
          <a:prstGeom prst="rect">
            <a:avLst/>
          </a:prstGeom>
        </p:spPr>
      </p:pic>
      <p:sp>
        <p:nvSpPr>
          <p:cNvPr id="14"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2565380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eldia">
    <p:spTree>
      <p:nvGrpSpPr>
        <p:cNvPr id="1" name=""/>
        <p:cNvGrpSpPr/>
        <p:nvPr/>
      </p:nvGrpSpPr>
      <p:grpSpPr>
        <a:xfrm>
          <a:off x="0" y="0"/>
          <a:ext cx="0" cy="0"/>
          <a:chOff x="0" y="0"/>
          <a:chExt cx="0" cy="0"/>
        </a:xfrm>
      </p:grpSpPr>
      <p:pic>
        <p:nvPicPr>
          <p:cNvPr id="16" name="Afbeelding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77" y="-12638"/>
            <a:ext cx="9135879" cy="5143500"/>
          </a:xfrm>
          <a:prstGeom prst="rect">
            <a:avLst/>
          </a:prstGeom>
        </p:spPr>
      </p:pic>
      <p:sp>
        <p:nvSpPr>
          <p:cNvPr id="15" name="Rechthoek 14"/>
          <p:cNvSpPr/>
          <p:nvPr userDrawn="1"/>
        </p:nvSpPr>
        <p:spPr>
          <a:xfrm>
            <a:off x="562850" y="4577265"/>
            <a:ext cx="8609584" cy="56623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tel 1"/>
          <p:cNvSpPr>
            <a:spLocks noGrp="1"/>
          </p:cNvSpPr>
          <p:nvPr>
            <p:ph type="ctrTitle"/>
          </p:nvPr>
        </p:nvSpPr>
        <p:spPr>
          <a:xfrm>
            <a:off x="4837044" y="2027693"/>
            <a:ext cx="4132581" cy="1617438"/>
          </a:xfrm>
          <a:prstGeom prst="rect">
            <a:avLst/>
          </a:prstGeom>
        </p:spPr>
        <p:txBody>
          <a:bodyPr/>
          <a:lstStyle>
            <a:lvl1pPr algn="l">
              <a:lnSpc>
                <a:spcPct val="80000"/>
              </a:lnSpc>
              <a:defRPr b="1" i="0">
                <a:solidFill>
                  <a:srgbClr val="58A527"/>
                </a:solidFill>
                <a:latin typeface="Arial"/>
                <a:cs typeface="Arial"/>
              </a:defRPr>
            </a:lvl1pPr>
          </a:lstStyle>
          <a:p>
            <a:r>
              <a:rPr lang="nl-BE" dirty="0"/>
              <a:t>Titelstijl van model bewerken</a:t>
            </a:r>
            <a:endParaRPr lang="nl-NL" dirty="0"/>
          </a:p>
        </p:txBody>
      </p:sp>
      <p:pic>
        <p:nvPicPr>
          <p:cNvPr id="11" name="Afbeelding 10" descr="groen.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0779"/>
            <a:ext cx="599966" cy="5243266"/>
          </a:xfrm>
          <a:prstGeom prst="rect">
            <a:avLst/>
          </a:prstGeom>
        </p:spPr>
      </p:pic>
      <p:sp>
        <p:nvSpPr>
          <p:cNvPr id="6" name="Tijdelijke aanduiding voor dianummer 5"/>
          <p:cNvSpPr>
            <a:spLocks noGrp="1"/>
          </p:cNvSpPr>
          <p:nvPr>
            <p:ph type="sldNum" sz="quarter" idx="12"/>
          </p:nvPr>
        </p:nvSpPr>
        <p:spPr/>
        <p:txBody>
          <a:bodyPr/>
          <a:lstStyle/>
          <a:p>
            <a:fld id="{3DEFB92D-0E46-8944-92ED-8DF056298BD8}" type="slidenum">
              <a:rPr lang="nl-NL" smtClean="0"/>
              <a:t>‹#›</a:t>
            </a:fld>
            <a:endParaRPr lang="nl-NL" dirty="0"/>
          </a:p>
        </p:txBody>
      </p:sp>
      <p:pic>
        <p:nvPicPr>
          <p:cNvPr id="10" name="Afbeelding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pic>
        <p:nvPicPr>
          <p:cNvPr id="12" name="Afbeelding 11" descr="PartnerlogoVLAIO-Voka.png"/>
          <p:cNvPicPr>
            <a:picLocks noChangeAspect="1"/>
          </p:cNvPicPr>
          <p:nvPr userDrawn="1"/>
        </p:nvPicPr>
        <p:blipFill>
          <a:blip r:embed="rId5">
            <a:clrChange>
              <a:clrFrom>
                <a:srgbClr val="F5F5F2"/>
              </a:clrFrom>
              <a:clrTo>
                <a:srgbClr val="F5F5F2">
                  <a:alpha val="0"/>
                </a:srgbClr>
              </a:clrTo>
            </a:clrChange>
            <a:extLst>
              <a:ext uri="{28A0092B-C50C-407E-A947-70E740481C1C}">
                <a14:useLocalDpi xmlns:a14="http://schemas.microsoft.com/office/drawing/2010/main" val="0"/>
              </a:ext>
            </a:extLst>
          </a:blip>
          <a:stretch>
            <a:fillRect/>
          </a:stretch>
        </p:blipFill>
        <p:spPr>
          <a:xfrm>
            <a:off x="7291660" y="4460081"/>
            <a:ext cx="1605464" cy="699244"/>
          </a:xfrm>
          <a:prstGeom prst="rect">
            <a:avLst/>
          </a:prstGeom>
        </p:spPr>
      </p:pic>
      <p:sp>
        <p:nvSpPr>
          <p:cNvPr id="14"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435334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eldia">
    <p:spTree>
      <p:nvGrpSpPr>
        <p:cNvPr id="1" name=""/>
        <p:cNvGrpSpPr/>
        <p:nvPr/>
      </p:nvGrpSpPr>
      <p:grpSpPr>
        <a:xfrm>
          <a:off x="0" y="0"/>
          <a:ext cx="0" cy="0"/>
          <a:chOff x="0" y="0"/>
          <a:chExt cx="0" cy="0"/>
        </a:xfrm>
      </p:grpSpPr>
      <p:pic>
        <p:nvPicPr>
          <p:cNvPr id="16" name="Afbeelding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31997"/>
            <a:ext cx="9177112" cy="5166714"/>
          </a:xfrm>
          <a:prstGeom prst="rect">
            <a:avLst/>
          </a:prstGeom>
        </p:spPr>
      </p:pic>
      <p:sp>
        <p:nvSpPr>
          <p:cNvPr id="15" name="Rechthoek 14"/>
          <p:cNvSpPr/>
          <p:nvPr userDrawn="1"/>
        </p:nvSpPr>
        <p:spPr>
          <a:xfrm>
            <a:off x="562850" y="4577265"/>
            <a:ext cx="8609584" cy="56623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tel 1"/>
          <p:cNvSpPr>
            <a:spLocks noGrp="1"/>
          </p:cNvSpPr>
          <p:nvPr>
            <p:ph type="ctrTitle"/>
          </p:nvPr>
        </p:nvSpPr>
        <p:spPr>
          <a:xfrm>
            <a:off x="4837044" y="2027693"/>
            <a:ext cx="4132581" cy="1617438"/>
          </a:xfrm>
          <a:prstGeom prst="rect">
            <a:avLst/>
          </a:prstGeom>
        </p:spPr>
        <p:txBody>
          <a:bodyPr/>
          <a:lstStyle>
            <a:lvl1pPr algn="l">
              <a:lnSpc>
                <a:spcPct val="80000"/>
              </a:lnSpc>
              <a:defRPr b="1" i="0">
                <a:solidFill>
                  <a:srgbClr val="58A527"/>
                </a:solidFill>
                <a:latin typeface="Arial"/>
                <a:cs typeface="Arial"/>
              </a:defRPr>
            </a:lvl1pPr>
          </a:lstStyle>
          <a:p>
            <a:r>
              <a:rPr lang="nl-BE" dirty="0"/>
              <a:t>Titelstijl van model bewerken</a:t>
            </a:r>
            <a:endParaRPr lang="nl-NL" dirty="0"/>
          </a:p>
        </p:txBody>
      </p:sp>
      <p:pic>
        <p:nvPicPr>
          <p:cNvPr id="11" name="Afbeelding 10" descr="groen.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0779"/>
            <a:ext cx="599966" cy="5243266"/>
          </a:xfrm>
          <a:prstGeom prst="rect">
            <a:avLst/>
          </a:prstGeom>
        </p:spPr>
      </p:pic>
      <p:sp>
        <p:nvSpPr>
          <p:cNvPr id="6" name="Tijdelijke aanduiding voor dianummer 5"/>
          <p:cNvSpPr>
            <a:spLocks noGrp="1"/>
          </p:cNvSpPr>
          <p:nvPr>
            <p:ph type="sldNum" sz="quarter" idx="12"/>
          </p:nvPr>
        </p:nvSpPr>
        <p:spPr/>
        <p:txBody>
          <a:bodyPr/>
          <a:lstStyle/>
          <a:p>
            <a:fld id="{3DEFB92D-0E46-8944-92ED-8DF056298BD8}" type="slidenum">
              <a:rPr lang="nl-NL" smtClean="0"/>
              <a:t>‹#›</a:t>
            </a:fld>
            <a:endParaRPr lang="nl-NL" dirty="0"/>
          </a:p>
        </p:txBody>
      </p:sp>
      <p:pic>
        <p:nvPicPr>
          <p:cNvPr id="10" name="Afbeelding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pic>
        <p:nvPicPr>
          <p:cNvPr id="12" name="Afbeelding 11" descr="PartnerlogoVLAIO-Voka.png"/>
          <p:cNvPicPr>
            <a:picLocks noChangeAspect="1"/>
          </p:cNvPicPr>
          <p:nvPr userDrawn="1"/>
        </p:nvPicPr>
        <p:blipFill>
          <a:blip r:embed="rId5">
            <a:clrChange>
              <a:clrFrom>
                <a:srgbClr val="F5F5F2"/>
              </a:clrFrom>
              <a:clrTo>
                <a:srgbClr val="F5F5F2">
                  <a:alpha val="0"/>
                </a:srgbClr>
              </a:clrTo>
            </a:clrChange>
            <a:extLst>
              <a:ext uri="{28A0092B-C50C-407E-A947-70E740481C1C}">
                <a14:useLocalDpi xmlns:a14="http://schemas.microsoft.com/office/drawing/2010/main" val="0"/>
              </a:ext>
            </a:extLst>
          </a:blip>
          <a:stretch>
            <a:fillRect/>
          </a:stretch>
        </p:blipFill>
        <p:spPr>
          <a:xfrm>
            <a:off x="7291660" y="4460081"/>
            <a:ext cx="1605464" cy="699244"/>
          </a:xfrm>
          <a:prstGeom prst="rect">
            <a:avLst/>
          </a:prstGeom>
        </p:spPr>
      </p:pic>
      <p:sp>
        <p:nvSpPr>
          <p:cNvPr id="14"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Tree>
    <p:extLst>
      <p:ext uri="{BB962C8B-B14F-4D97-AF65-F5344CB8AC3E}">
        <p14:creationId xmlns:p14="http://schemas.microsoft.com/office/powerpoint/2010/main" val="2565380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 Id="rId30"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a:off x="1056257" y="4767263"/>
            <a:ext cx="5061225" cy="273844"/>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lang="nl-NL" sz="1500" b="1" baseline="30000" smtClean="0">
                <a:solidFill>
                  <a:srgbClr val="0084B6"/>
                </a:solidFill>
              </a:defRPr>
            </a:lvl1pPr>
          </a:lstStyle>
          <a:p>
            <a:r>
              <a:rPr lang="nl-NL" dirty="0" err="1">
                <a:solidFill>
                  <a:srgbClr val="73BB3C"/>
                </a:solidFill>
              </a:rPr>
              <a:t>Bright</a:t>
            </a:r>
            <a:r>
              <a:rPr lang="nl-NL" dirty="0">
                <a:solidFill>
                  <a:srgbClr val="73BB3C"/>
                </a:solidFill>
              </a:rPr>
              <a:t> &amp; </a:t>
            </a:r>
            <a:r>
              <a:rPr lang="nl-NL" dirty="0" err="1">
                <a:solidFill>
                  <a:srgbClr val="73BB3C"/>
                </a:solidFill>
              </a:rPr>
              <a:t>young</a:t>
            </a:r>
            <a:r>
              <a:rPr lang="nl-NL" dirty="0">
                <a:solidFill>
                  <a:srgbClr val="73BB3C"/>
                </a:solidFill>
              </a:rPr>
              <a:t>? Springplank voor uitbundig ondernemerstalent</a:t>
            </a:r>
          </a:p>
          <a:p>
            <a:r>
              <a:rPr lang="nl-NL" sz="1200" dirty="0">
                <a:solidFill>
                  <a:schemeClr val="tx1"/>
                </a:solidFill>
              </a:rPr>
              <a:t>Zet de stap. </a:t>
            </a:r>
            <a:r>
              <a:rPr lang="nl-NL" sz="1200" dirty="0" err="1">
                <a:solidFill>
                  <a:srgbClr val="73BB3C"/>
                </a:solidFill>
              </a:rPr>
              <a:t>www.bryo.be</a:t>
            </a:r>
            <a:endParaRPr lang="nl-NL" sz="1200" dirty="0">
              <a:solidFill>
                <a:srgbClr val="73BB3C"/>
              </a:solidFill>
            </a:endParaRPr>
          </a:p>
        </p:txBody>
      </p:sp>
      <p:sp>
        <p:nvSpPr>
          <p:cNvPr id="6" name="Tijdelijke aanduiding voor dianummer 5"/>
          <p:cNvSpPr>
            <a:spLocks noGrp="1"/>
          </p:cNvSpPr>
          <p:nvPr>
            <p:ph type="sldNum" sz="quarter" idx="4"/>
          </p:nvPr>
        </p:nvSpPr>
        <p:spPr>
          <a:xfrm>
            <a:off x="83633" y="4809703"/>
            <a:ext cx="450783" cy="273844"/>
          </a:xfrm>
          <a:prstGeom prst="rect">
            <a:avLst/>
          </a:prstGeom>
        </p:spPr>
        <p:txBody>
          <a:bodyPr vert="horz" lIns="91440" tIns="45720" rIns="91440" bIns="45720" rtlCol="0" anchor="ctr"/>
          <a:lstStyle>
            <a:lvl1pPr algn="r">
              <a:defRPr sz="1200" b="1" i="0">
                <a:solidFill>
                  <a:schemeClr val="bg1"/>
                </a:solidFill>
                <a:latin typeface="Arial"/>
                <a:cs typeface="Arial"/>
              </a:defRPr>
            </a:lvl1pPr>
          </a:lstStyle>
          <a:p>
            <a:fld id="{3DEFB92D-0E46-8944-92ED-8DF056298BD8}" type="slidenum">
              <a:rPr lang="nl-NL" smtClean="0"/>
              <a:pPr/>
              <a:t>‹#›</a:t>
            </a:fld>
            <a:endParaRPr lang="nl-NL" dirty="0"/>
          </a:p>
        </p:txBody>
      </p:sp>
      <p:pic>
        <p:nvPicPr>
          <p:cNvPr id="8" name="Afbeelding 7"/>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534414" y="-12390"/>
            <a:ext cx="8609585" cy="4578812"/>
          </a:xfrm>
          <a:prstGeom prst="rect">
            <a:avLst/>
          </a:prstGeom>
        </p:spPr>
      </p:pic>
      <p:pic>
        <p:nvPicPr>
          <p:cNvPr id="11" name="Afbeelding 10"/>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0" y="0"/>
            <a:ext cx="553641" cy="4578812"/>
          </a:xfrm>
          <a:prstGeom prst="rect">
            <a:avLst/>
          </a:prstGeom>
        </p:spPr>
      </p:pic>
      <p:pic>
        <p:nvPicPr>
          <p:cNvPr id="12" name="Afbeelding 11"/>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8566232" y="301012"/>
            <a:ext cx="610880" cy="1003312"/>
          </a:xfrm>
          <a:prstGeom prst="rect">
            <a:avLst/>
          </a:prstGeom>
        </p:spPr>
      </p:pic>
      <p:pic>
        <p:nvPicPr>
          <p:cNvPr id="9" name="Afbeelding 8" descr="PartnerlogoVLAIO-Voka.png"/>
          <p:cNvPicPr>
            <a:picLocks noChangeAspect="1"/>
          </p:cNvPicPr>
          <p:nvPr userDrawn="1"/>
        </p:nvPicPr>
        <p:blipFill>
          <a:blip r:embed="rId30">
            <a:clrChange>
              <a:clrFrom>
                <a:srgbClr val="F5F5F2"/>
              </a:clrFrom>
              <a:clrTo>
                <a:srgbClr val="F5F5F2">
                  <a:alpha val="0"/>
                </a:srgbClr>
              </a:clrTo>
            </a:clrChange>
            <a:extLst>
              <a:ext uri="{28A0092B-C50C-407E-A947-70E740481C1C}">
                <a14:useLocalDpi xmlns:a14="http://schemas.microsoft.com/office/drawing/2010/main" val="0"/>
              </a:ext>
            </a:extLst>
          </a:blip>
          <a:stretch>
            <a:fillRect/>
          </a:stretch>
        </p:blipFill>
        <p:spPr>
          <a:xfrm>
            <a:off x="7291660" y="4460081"/>
            <a:ext cx="1605464" cy="699244"/>
          </a:xfrm>
          <a:prstGeom prst="rect">
            <a:avLst/>
          </a:prstGeom>
        </p:spPr>
      </p:pic>
    </p:spTree>
    <p:extLst>
      <p:ext uri="{BB962C8B-B14F-4D97-AF65-F5344CB8AC3E}">
        <p14:creationId xmlns:p14="http://schemas.microsoft.com/office/powerpoint/2010/main" val="1346817593"/>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58"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50" r:id="rId20"/>
    <p:sldLayoutId id="2147483651" r:id="rId21"/>
    <p:sldLayoutId id="2147483652" r:id="rId22"/>
    <p:sldLayoutId id="2147483657" r:id="rId23"/>
    <p:sldLayoutId id="2147483659" r:id="rId24"/>
    <p:sldLayoutId id="2147483687" r:id="rId25"/>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54.jp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hyperlink" Target="mailto:Joeri.Stoop@voka.be" TargetMode="External"/><Relationship Id="rId3" Type="http://schemas.openxmlformats.org/officeDocument/2006/relationships/image" Target="../media/image30.jp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hyperlink" Target="mailto:lucas.bellens@voka.be" TargetMode="External"/><Relationship Id="rId5" Type="http://schemas.openxmlformats.org/officeDocument/2006/relationships/image" Target="../media/image33.jp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www.flandersdc.be/nl/gids/tools/prijs-in-zicht" TargetMode="External"/><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hyperlink" Target="http://www.pmvz.eu/startlening" TargetMode="External"/><Relationship Id="rId11" Type="http://schemas.openxmlformats.org/officeDocument/2006/relationships/image" Target="../media/image38.png"/><Relationship Id="rId5" Type="http://schemas.openxmlformats.org/officeDocument/2006/relationships/hyperlink" Target="https://promo.ing.be/businessideacalculator/?LANG=NL" TargetMode="External"/><Relationship Id="rId10" Type="http://schemas.openxmlformats.org/officeDocument/2006/relationships/image" Target="../media/image36.png"/><Relationship Id="rId4" Type="http://schemas.openxmlformats.org/officeDocument/2006/relationships/hyperlink" Target="http://www.vlaio.be/artikel/startkompas-en-ondernemingsplan" TargetMode="External"/><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www.bizidee.be/hulp-en-leidraden/" TargetMode="External"/><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hyperlink" Target="https://www.bnpparibasfortis.be/nl/Dagelijks-bankieren/Ontdek/Aanpak/Startersaanbod/Business-plan?axes4=prof" TargetMode="External"/><Relationship Id="rId9"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1.png"/><Relationship Id="rId7"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48.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jp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77.jpeg"/><Relationship Id="rId4" Type="http://schemas.openxmlformats.org/officeDocument/2006/relationships/hyperlink" Target="http://www.google.be/url?sa=i&amp;rct=j&amp;q=&amp;esrc=s&amp;frm=1&amp;source=images&amp;cd=&amp;cad=rja&amp;uact=8&amp;ved=0CAcQjRw&amp;url=http://www.huffingtonpost.com/soren-petersen/startup-accelerator-apply_b_5785134.html&amp;ei=7ufRVLCWL8zlapa5gCg&amp;bvm=bv.85076809,d.d2s&amp;psig=AFQjCNGfnraOT_loPrDc2J-dJPnpG6p9zg&amp;ust=1423128897090863"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30.jpg"/></Relationships>
</file>

<file path=ppt/slides/_rels/slide4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30.jp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0.jp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16.xml"/><Relationship Id="rId6" Type="http://schemas.openxmlformats.org/officeDocument/2006/relationships/image" Target="../media/image86.jpg"/><Relationship Id="rId5" Type="http://schemas.openxmlformats.org/officeDocument/2006/relationships/image" Target="../media/image85.png"/><Relationship Id="rId4" Type="http://schemas.openxmlformats.org/officeDocument/2006/relationships/image" Target="../media/image84.jp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BDA19-FF35-AEF0-8263-C8049B4C9DA3}"/>
              </a:ext>
            </a:extLst>
          </p:cNvPr>
          <p:cNvPicPr>
            <a:picLocks noChangeAspect="1"/>
          </p:cNvPicPr>
          <p:nvPr/>
        </p:nvPicPr>
        <p:blipFill>
          <a:blip r:embed="rId2"/>
          <a:stretch>
            <a:fillRect/>
          </a:stretch>
        </p:blipFill>
        <p:spPr>
          <a:xfrm>
            <a:off x="1699145" y="-3"/>
            <a:ext cx="7608475" cy="5143500"/>
          </a:xfrm>
          <a:prstGeom prst="rect">
            <a:avLst/>
          </a:prstGeom>
        </p:spPr>
      </p:pic>
      <p:sp>
        <p:nvSpPr>
          <p:cNvPr id="4" name="Titel 3">
            <a:extLst>
              <a:ext uri="{FF2B5EF4-FFF2-40B4-BE49-F238E27FC236}">
                <a16:creationId xmlns:a16="http://schemas.microsoft.com/office/drawing/2014/main" id="{562B1703-44C7-4C47-B411-23204BB9784E}"/>
              </a:ext>
            </a:extLst>
          </p:cNvPr>
          <p:cNvSpPr>
            <a:spLocks noGrp="1"/>
          </p:cNvSpPr>
          <p:nvPr>
            <p:ph type="ctrTitle"/>
          </p:nvPr>
        </p:nvSpPr>
        <p:spPr>
          <a:xfrm>
            <a:off x="3675342" y="-567615"/>
            <a:ext cx="4043363" cy="1993106"/>
          </a:xfrm>
        </p:spPr>
        <p:txBody>
          <a:bodyPr>
            <a:noAutofit/>
          </a:bodyPr>
          <a:lstStyle/>
          <a:p>
            <a:r>
              <a:rPr lang="nl-BE" sz="3750" b="1" dirty="0">
                <a:solidFill>
                  <a:srgbClr val="58A527"/>
                </a:solidFill>
                <a:latin typeface="Arial" panose="020B0604020202020204" pitchFamily="34" charset="0"/>
                <a:cs typeface="Arial" panose="020B0604020202020204" pitchFamily="34" charset="0"/>
              </a:rPr>
              <a:t>Mijn eigen onderneming?</a:t>
            </a:r>
          </a:p>
        </p:txBody>
      </p:sp>
      <p:pic>
        <p:nvPicPr>
          <p:cNvPr id="6" name="Afbeelding 5">
            <a:extLst>
              <a:ext uri="{FF2B5EF4-FFF2-40B4-BE49-F238E27FC236}">
                <a16:creationId xmlns:a16="http://schemas.microsoft.com/office/drawing/2014/main" id="{7AAC6712-73BF-44DC-95C0-B75DEA76A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20700" cy="1511822"/>
          </a:xfrm>
          <a:prstGeom prst="rect">
            <a:avLst/>
          </a:prstGeom>
        </p:spPr>
      </p:pic>
      <p:pic>
        <p:nvPicPr>
          <p:cNvPr id="8" name="Afbeelding 7">
            <a:extLst>
              <a:ext uri="{FF2B5EF4-FFF2-40B4-BE49-F238E27FC236}">
                <a16:creationId xmlns:a16="http://schemas.microsoft.com/office/drawing/2014/main" id="{E3F19EDC-315D-41C6-9DB3-0EEF9FF11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2044" y="4565092"/>
            <a:ext cx="2491956" cy="578408"/>
          </a:xfrm>
          <a:prstGeom prst="rect">
            <a:avLst/>
          </a:prstGeom>
        </p:spPr>
      </p:pic>
      <p:sp>
        <p:nvSpPr>
          <p:cNvPr id="9" name="Rechthoek 8">
            <a:extLst>
              <a:ext uri="{FF2B5EF4-FFF2-40B4-BE49-F238E27FC236}">
                <a16:creationId xmlns:a16="http://schemas.microsoft.com/office/drawing/2014/main" id="{67511DDF-A27F-409A-B917-E400EBF20AE3}"/>
              </a:ext>
            </a:extLst>
          </p:cNvPr>
          <p:cNvSpPr/>
          <p:nvPr/>
        </p:nvSpPr>
        <p:spPr>
          <a:xfrm>
            <a:off x="0" y="1501477"/>
            <a:ext cx="916598" cy="3642023"/>
          </a:xfrm>
          <a:prstGeom prst="rect">
            <a:avLst/>
          </a:prstGeom>
          <a:solidFill>
            <a:srgbClr val="7FC241"/>
          </a:solidFill>
          <a:ln>
            <a:solidFill>
              <a:srgbClr val="7FC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rgbClr val="7FC241"/>
              </a:solidFill>
            </a:endParaRPr>
          </a:p>
        </p:txBody>
      </p:sp>
      <p:sp>
        <p:nvSpPr>
          <p:cNvPr id="10" name="Rechthoek 9">
            <a:extLst>
              <a:ext uri="{FF2B5EF4-FFF2-40B4-BE49-F238E27FC236}">
                <a16:creationId xmlns:a16="http://schemas.microsoft.com/office/drawing/2014/main" id="{E5495E06-96A3-4E37-B4EE-275E88764CD2}"/>
              </a:ext>
            </a:extLst>
          </p:cNvPr>
          <p:cNvSpPr/>
          <p:nvPr/>
        </p:nvSpPr>
        <p:spPr>
          <a:xfrm>
            <a:off x="926954" y="0"/>
            <a:ext cx="916598" cy="5143500"/>
          </a:xfrm>
          <a:prstGeom prst="rect">
            <a:avLst/>
          </a:prstGeom>
          <a:solidFill>
            <a:srgbClr val="EF284A"/>
          </a:solidFill>
          <a:ln>
            <a:solidFill>
              <a:srgbClr val="EF2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rgbClr val="EF2C4E"/>
              </a:solidFill>
            </a:endParaRPr>
          </a:p>
        </p:txBody>
      </p:sp>
      <p:pic>
        <p:nvPicPr>
          <p:cNvPr id="11" name="Afbeelding 10">
            <a:extLst>
              <a:ext uri="{FF2B5EF4-FFF2-40B4-BE49-F238E27FC236}">
                <a16:creationId xmlns:a16="http://schemas.microsoft.com/office/drawing/2014/main" id="{DB099F03-DEBD-405D-BB91-F14D2E7DA7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110" y="428938"/>
            <a:ext cx="656282" cy="656282"/>
          </a:xfrm>
          <a:prstGeom prst="rect">
            <a:avLst/>
          </a:prstGeom>
        </p:spPr>
      </p:pic>
    </p:spTree>
    <p:extLst>
      <p:ext uri="{BB962C8B-B14F-4D97-AF65-F5344CB8AC3E}">
        <p14:creationId xmlns:p14="http://schemas.microsoft.com/office/powerpoint/2010/main" val="2385882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26542" y="2323527"/>
            <a:ext cx="5177554" cy="1617438"/>
          </a:xfrm>
        </p:spPr>
        <p:txBody>
          <a:bodyPr/>
          <a:lstStyle/>
          <a:p>
            <a:pPr algn="ctr"/>
            <a:r>
              <a:rPr lang="nl-BE" sz="3200" dirty="0">
                <a:solidFill>
                  <a:schemeClr val="bg1"/>
                </a:solidFill>
              </a:rPr>
              <a:t>Value </a:t>
            </a:r>
            <a:r>
              <a:rPr lang="nl-BE" sz="3200" dirty="0" err="1">
                <a:solidFill>
                  <a:schemeClr val="bg1"/>
                </a:solidFill>
              </a:rPr>
              <a:t>Proposition</a:t>
            </a:r>
            <a:br>
              <a:rPr lang="nl-BE" sz="3200" dirty="0">
                <a:solidFill>
                  <a:schemeClr val="bg1"/>
                </a:solidFill>
              </a:rPr>
            </a:br>
            <a:endParaRPr lang="nl-BE" sz="3200" dirty="0"/>
          </a:p>
        </p:txBody>
      </p:sp>
      <p:sp>
        <p:nvSpPr>
          <p:cNvPr id="3" name="Tijdelijke aanduiding voor dianummer 2"/>
          <p:cNvSpPr>
            <a:spLocks noGrp="1"/>
          </p:cNvSpPr>
          <p:nvPr>
            <p:ph type="sldNum" sz="quarter" idx="12"/>
          </p:nvPr>
        </p:nvSpPr>
        <p:spPr/>
        <p:txBody>
          <a:bodyPr/>
          <a:lstStyle/>
          <a:p>
            <a:fld id="{3DEFB92D-0E46-8944-92ED-8DF056298BD8}" type="slidenum">
              <a:rPr lang="nl-NL" smtClean="0"/>
              <a:t>10</a:t>
            </a:fld>
            <a:endParaRPr lang="nl-NL" dirty="0"/>
          </a:p>
        </p:txBody>
      </p:sp>
      <p:sp>
        <p:nvSpPr>
          <p:cNvPr id="4" name="Tijdelijke aanduiding voor voettekst 3"/>
          <p:cNvSpPr>
            <a:spLocks noGrp="1"/>
          </p:cNvSpPr>
          <p:nvPr>
            <p:ph type="ftr" sz="quarter" idx="3"/>
          </p:nvPr>
        </p:nvSpPr>
        <p:spPr/>
        <p:txBody>
          <a:bodyPr/>
          <a:lstStyle/>
          <a:p>
            <a:r>
              <a:rPr lang="nl-BE">
                <a:solidFill>
                  <a:srgbClr val="73BB3C"/>
                </a:solidFill>
              </a:rPr>
              <a:t>Bright &amp; young of mind? Springplank voor uitbundig ondernemerstalent</a:t>
            </a:r>
          </a:p>
          <a:p>
            <a:r>
              <a:rPr lang="nl-BE" sz="1200">
                <a:solidFill>
                  <a:schemeClr val="tx1"/>
                </a:solidFill>
              </a:rPr>
              <a:t>Zet de stap. </a:t>
            </a:r>
            <a:r>
              <a:rPr lang="nl-BE" sz="1200">
                <a:solidFill>
                  <a:srgbClr val="73BB3C"/>
                </a:solidFill>
              </a:rPr>
              <a:t>www.bryo.be</a:t>
            </a:r>
            <a:endParaRPr lang="nl-BE" sz="1200" dirty="0">
              <a:solidFill>
                <a:srgbClr val="73BB3C"/>
              </a:solidFill>
            </a:endParaRPr>
          </a:p>
        </p:txBody>
      </p:sp>
      <p:pic>
        <p:nvPicPr>
          <p:cNvPr id="5" name="Afbeelding 4"/>
          <p:cNvPicPr>
            <a:picLocks noChangeAspect="1"/>
          </p:cNvPicPr>
          <p:nvPr/>
        </p:nvPicPr>
        <p:blipFill>
          <a:blip r:embed="rId2">
            <a:clrChange>
              <a:clrFrom>
                <a:srgbClr val="FFFFFF"/>
              </a:clrFrom>
              <a:clrTo>
                <a:srgbClr val="FFFFFF">
                  <a:alpha val="0"/>
                </a:srgbClr>
              </a:clrTo>
            </a:clrChange>
          </a:blip>
          <a:stretch>
            <a:fillRect/>
          </a:stretch>
        </p:blipFill>
        <p:spPr>
          <a:xfrm>
            <a:off x="7234341" y="3691434"/>
            <a:ext cx="412617" cy="392241"/>
          </a:xfrm>
          <a:prstGeom prst="rect">
            <a:avLst/>
          </a:prstGeom>
        </p:spPr>
      </p:pic>
      <p:pic>
        <p:nvPicPr>
          <p:cNvPr id="6" name="Afbeelding 5"/>
          <p:cNvPicPr>
            <a:picLocks noChangeAspect="1"/>
          </p:cNvPicPr>
          <p:nvPr/>
        </p:nvPicPr>
        <p:blipFill>
          <a:blip r:embed="rId3">
            <a:clrChange>
              <a:clrFrom>
                <a:srgbClr val="FFFFFF"/>
              </a:clrFrom>
              <a:clrTo>
                <a:srgbClr val="FFFFFF">
                  <a:alpha val="0"/>
                </a:srgbClr>
              </a:clrTo>
            </a:clrChange>
          </a:blip>
          <a:stretch>
            <a:fillRect/>
          </a:stretch>
        </p:blipFill>
        <p:spPr>
          <a:xfrm>
            <a:off x="7489622" y="3847455"/>
            <a:ext cx="441956" cy="421035"/>
          </a:xfrm>
          <a:prstGeom prst="rect">
            <a:avLst/>
          </a:prstGeom>
          <a:noFill/>
        </p:spPr>
      </p:pic>
      <p:pic>
        <p:nvPicPr>
          <p:cNvPr id="7" name="Afbeelding 6"/>
          <p:cNvPicPr>
            <a:picLocks noChangeAspect="1"/>
          </p:cNvPicPr>
          <p:nvPr/>
        </p:nvPicPr>
        <p:blipFill>
          <a:blip r:embed="rId4">
            <a:clrChange>
              <a:clrFrom>
                <a:srgbClr val="FFFFFF"/>
              </a:clrFrom>
              <a:clrTo>
                <a:srgbClr val="FFFFFF">
                  <a:alpha val="0"/>
                </a:srgbClr>
              </a:clrTo>
            </a:clrChange>
          </a:blip>
          <a:stretch>
            <a:fillRect/>
          </a:stretch>
        </p:blipFill>
        <p:spPr>
          <a:xfrm>
            <a:off x="7979037" y="3811944"/>
            <a:ext cx="840726" cy="788506"/>
          </a:xfrm>
          <a:prstGeom prst="rect">
            <a:avLst/>
          </a:prstGeom>
          <a:noFill/>
        </p:spPr>
      </p:pic>
      <p:pic>
        <p:nvPicPr>
          <p:cNvPr id="8" name="Afbeelding 7"/>
          <p:cNvPicPr>
            <a:picLocks noChangeAspect="1"/>
          </p:cNvPicPr>
          <p:nvPr/>
        </p:nvPicPr>
        <p:blipFill>
          <a:blip r:embed="rId5">
            <a:clrChange>
              <a:clrFrom>
                <a:srgbClr val="FFFFFF"/>
              </a:clrFrom>
              <a:clrTo>
                <a:srgbClr val="FFFFFF">
                  <a:alpha val="0"/>
                </a:srgbClr>
              </a:clrTo>
            </a:clrChange>
          </a:blip>
          <a:stretch>
            <a:fillRect/>
          </a:stretch>
        </p:blipFill>
        <p:spPr>
          <a:xfrm>
            <a:off x="8605149" y="3685517"/>
            <a:ext cx="395664" cy="357528"/>
          </a:xfrm>
          <a:prstGeom prst="rect">
            <a:avLst/>
          </a:prstGeom>
        </p:spPr>
      </p:pic>
      <p:pic>
        <p:nvPicPr>
          <p:cNvPr id="9" name="Afbeelding 8"/>
          <p:cNvPicPr>
            <a:picLocks noChangeAspect="1"/>
          </p:cNvPicPr>
          <p:nvPr/>
        </p:nvPicPr>
        <p:blipFill>
          <a:blip r:embed="rId6">
            <a:clrChange>
              <a:clrFrom>
                <a:srgbClr val="FFFFFF"/>
              </a:clrFrom>
              <a:clrTo>
                <a:srgbClr val="FFFFFF">
                  <a:alpha val="0"/>
                </a:srgbClr>
              </a:clrTo>
            </a:clrChange>
          </a:blip>
          <a:stretch>
            <a:fillRect/>
          </a:stretch>
        </p:blipFill>
        <p:spPr>
          <a:xfrm>
            <a:off x="7813158" y="3704080"/>
            <a:ext cx="398498" cy="367646"/>
          </a:xfrm>
          <a:prstGeom prst="rect">
            <a:avLst/>
          </a:prstGeom>
          <a:noFill/>
        </p:spPr>
      </p:pic>
    </p:spTree>
    <p:extLst>
      <p:ext uri="{BB962C8B-B14F-4D97-AF65-F5344CB8AC3E}">
        <p14:creationId xmlns:p14="http://schemas.microsoft.com/office/powerpoint/2010/main" val="3662446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11</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Value </a:t>
            </a:r>
            <a:r>
              <a:rPr lang="nl-NL" dirty="0" err="1">
                <a:latin typeface="Arial Black" panose="020B0A04020102020204" pitchFamily="34" charset="0"/>
              </a:rPr>
              <a:t>Proposition</a:t>
            </a:r>
            <a:endParaRPr lang="nl-NL" dirty="0">
              <a:latin typeface="Arial Black" panose="020B0A04020102020204" pitchFamily="34" charset="0"/>
            </a:endParaRP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
        <p:nvSpPr>
          <p:cNvPr id="22" name="Rechthoek 21"/>
          <p:cNvSpPr/>
          <p:nvPr/>
        </p:nvSpPr>
        <p:spPr>
          <a:xfrm>
            <a:off x="5189023" y="994327"/>
            <a:ext cx="3798859" cy="3139321"/>
          </a:xfrm>
          <a:prstGeom prst="rect">
            <a:avLst/>
          </a:prstGeom>
        </p:spPr>
        <p:txBody>
          <a:bodyPr wrap="square">
            <a:spAutoFit/>
          </a:bodyPr>
          <a:lstStyle/>
          <a:p>
            <a:pPr marL="285750" indent="-285750">
              <a:buFont typeface="Wingdings" panose="05000000000000000000" pitchFamily="2" charset="2"/>
              <a:buChar char="ü"/>
            </a:pPr>
            <a:r>
              <a:rPr lang="nl-BE" dirty="0"/>
              <a:t>Wat ga ik aanbieden? Per segment</a:t>
            </a:r>
          </a:p>
          <a:p>
            <a:pPr marL="285750" indent="-285750">
              <a:buFont typeface="Wingdings" panose="05000000000000000000" pitchFamily="2" charset="2"/>
              <a:buChar char="ü"/>
            </a:pPr>
            <a:r>
              <a:rPr lang="nl-BE" dirty="0"/>
              <a:t>Welke waarde leveren we aan de klant? Welke producten / diensten?</a:t>
            </a:r>
          </a:p>
          <a:p>
            <a:pPr marL="285750" indent="-285750">
              <a:buFont typeface="Wingdings" panose="05000000000000000000" pitchFamily="2" charset="2"/>
              <a:buChar char="ü"/>
            </a:pPr>
            <a:r>
              <a:rPr lang="nl-BE" dirty="0"/>
              <a:t>Waarom is jouw aanbod beter / anders dan soortgelijke producten / diensten (USP of UBR)?</a:t>
            </a:r>
          </a:p>
          <a:p>
            <a:pPr marL="285750" indent="-285750">
              <a:buFont typeface="Wingdings" panose="05000000000000000000" pitchFamily="2" charset="2"/>
              <a:buChar char="ü"/>
            </a:pPr>
            <a:r>
              <a:rPr lang="nl-BE" dirty="0"/>
              <a:t>Wat kan het allemaal oplossen (verbeteren, veranderen, versnellen, enz.)?</a:t>
            </a:r>
          </a:p>
          <a:p>
            <a:pPr marL="285750" indent="-285750">
              <a:buFont typeface="Wingdings" panose="05000000000000000000" pitchFamily="2" charset="2"/>
              <a:buChar char="ü"/>
            </a:pPr>
            <a:r>
              <a:rPr lang="nl-BE" dirty="0"/>
              <a:t>Wat is de </a:t>
            </a:r>
            <a:r>
              <a:rPr lang="nl-BE" dirty="0" err="1"/>
              <a:t>waardepropositie</a:t>
            </a:r>
            <a:r>
              <a:rPr lang="nl-BE" dirty="0"/>
              <a:t> van je directe / indirecte concurrenten?</a:t>
            </a:r>
          </a:p>
        </p:txBody>
      </p:sp>
      <p:sp>
        <p:nvSpPr>
          <p:cNvPr id="17" name="Rechthoek 16"/>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8" name="Rechthoek 17"/>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9" name="Rechthoek 18"/>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20" name="Rechthoek 19"/>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21" name="Rechthoek 20"/>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24" name="Rechthoek 23"/>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25" name="Rechthoek 24"/>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26" name="Rechthoek 25"/>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27" name="Rechthoek 26"/>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28" name="Rechthoek 27"/>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29" name="Rechthoek 28"/>
          <p:cNvSpPr/>
          <p:nvPr/>
        </p:nvSpPr>
        <p:spPr>
          <a:xfrm>
            <a:off x="2881990" y="44326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pic>
        <p:nvPicPr>
          <p:cNvPr id="30" name="Afbeelding 29"/>
          <p:cNvPicPr>
            <a:picLocks noChangeAspect="1"/>
          </p:cNvPicPr>
          <p:nvPr/>
        </p:nvPicPr>
        <p:blipFill rotWithShape="1">
          <a:blip r:embed="rId3"/>
          <a:srcRect l="67043" t="17352" r="1158" b="16686"/>
          <a:stretch/>
        </p:blipFill>
        <p:spPr>
          <a:xfrm>
            <a:off x="799900" y="924898"/>
            <a:ext cx="4308488" cy="3016322"/>
          </a:xfrm>
          <a:prstGeom prst="rect">
            <a:avLst/>
          </a:prstGeom>
        </p:spPr>
      </p:pic>
    </p:spTree>
    <p:extLst>
      <p:ext uri="{BB962C8B-B14F-4D97-AF65-F5344CB8AC3E}">
        <p14:creationId xmlns:p14="http://schemas.microsoft.com/office/powerpoint/2010/main" val="232993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12</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Value </a:t>
            </a:r>
            <a:r>
              <a:rPr lang="nl-NL" dirty="0" err="1">
                <a:latin typeface="Arial Black" panose="020B0A04020102020204" pitchFamily="34" charset="0"/>
              </a:rPr>
              <a:t>Proposition</a:t>
            </a:r>
            <a:endParaRPr lang="nl-NL" dirty="0">
              <a:latin typeface="Arial Black" panose="020B0A04020102020204" pitchFamily="34" charset="0"/>
            </a:endParaRP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
        <p:nvSpPr>
          <p:cNvPr id="22" name="Rechthoek 21"/>
          <p:cNvSpPr/>
          <p:nvPr/>
        </p:nvSpPr>
        <p:spPr>
          <a:xfrm>
            <a:off x="5189023" y="768078"/>
            <a:ext cx="3798859" cy="3662541"/>
          </a:xfrm>
          <a:prstGeom prst="rect">
            <a:avLst/>
          </a:prstGeom>
        </p:spPr>
        <p:txBody>
          <a:bodyPr wrap="square">
            <a:spAutoFit/>
          </a:bodyPr>
          <a:lstStyle/>
          <a:p>
            <a:r>
              <a:rPr lang="nl-BE" u="sng" dirty="0"/>
              <a:t>Je kan op verschillende manieren meerwaarde creëren:</a:t>
            </a:r>
          </a:p>
          <a:p>
            <a:pPr marL="171450" indent="-171450">
              <a:buFontTx/>
              <a:buChar char="-"/>
            </a:pPr>
            <a:r>
              <a:rPr lang="nl-BE" sz="1400" dirty="0" err="1"/>
              <a:t>newness</a:t>
            </a:r>
            <a:r>
              <a:rPr lang="nl-BE" sz="1400" dirty="0"/>
              <a:t>: een totaal nieuwe nood invullen</a:t>
            </a:r>
          </a:p>
          <a:p>
            <a:pPr marL="171450" indent="-171450">
              <a:buFontTx/>
              <a:buChar char="-"/>
            </a:pPr>
            <a:r>
              <a:rPr lang="nl-BE" sz="1400" dirty="0"/>
              <a:t>Performance: verbeteren van de prestatie van huidige producten of diensten</a:t>
            </a:r>
          </a:p>
          <a:p>
            <a:pPr marL="171450" indent="-171450">
              <a:buFontTx/>
              <a:buChar char="-"/>
            </a:pPr>
            <a:r>
              <a:rPr lang="nl-BE" sz="1400" dirty="0" err="1"/>
              <a:t>Customatization</a:t>
            </a:r>
            <a:r>
              <a:rPr lang="nl-BE" sz="1400" dirty="0"/>
              <a:t>: aanscherpen van producten en diensten tot specifieke behoeftes</a:t>
            </a:r>
          </a:p>
          <a:p>
            <a:pPr marL="171450" indent="-171450">
              <a:buFontTx/>
              <a:buChar char="-"/>
            </a:pPr>
            <a:r>
              <a:rPr lang="nl-BE" sz="1400" dirty="0" err="1"/>
              <a:t>Getting</a:t>
            </a:r>
            <a:r>
              <a:rPr lang="nl-BE" sz="1400" dirty="0"/>
              <a:t> </a:t>
            </a:r>
            <a:r>
              <a:rPr lang="nl-BE" sz="1400" dirty="0" err="1"/>
              <a:t>the</a:t>
            </a:r>
            <a:r>
              <a:rPr lang="nl-BE" sz="1400" dirty="0"/>
              <a:t> job </a:t>
            </a:r>
            <a:r>
              <a:rPr lang="nl-BE" sz="1400" dirty="0" err="1"/>
              <a:t>done</a:t>
            </a:r>
            <a:endParaRPr lang="nl-BE" sz="1400" dirty="0"/>
          </a:p>
          <a:p>
            <a:pPr marL="171450" indent="-171450">
              <a:buFontTx/>
              <a:buChar char="-"/>
            </a:pPr>
            <a:r>
              <a:rPr lang="nl-BE" sz="1400" dirty="0"/>
              <a:t>Superior design</a:t>
            </a:r>
          </a:p>
          <a:p>
            <a:pPr marL="171450" indent="-171450">
              <a:buFontTx/>
              <a:buChar char="-"/>
            </a:pPr>
            <a:r>
              <a:rPr lang="nl-BE" sz="1400" dirty="0"/>
              <a:t>Branding</a:t>
            </a:r>
          </a:p>
          <a:p>
            <a:pPr marL="171450" indent="-171450">
              <a:buFontTx/>
              <a:buChar char="-"/>
            </a:pPr>
            <a:r>
              <a:rPr lang="nl-BE" sz="1400" dirty="0"/>
              <a:t>Prijs</a:t>
            </a:r>
          </a:p>
          <a:p>
            <a:pPr marL="171450" indent="-171450">
              <a:buFontTx/>
              <a:buChar char="-"/>
            </a:pPr>
            <a:r>
              <a:rPr lang="nl-BE" sz="1400" dirty="0"/>
              <a:t>Kostenreductie</a:t>
            </a:r>
          </a:p>
          <a:p>
            <a:pPr marL="171450" indent="-171450">
              <a:buFontTx/>
              <a:buChar char="-"/>
            </a:pPr>
            <a:r>
              <a:rPr lang="nl-BE" sz="1400" dirty="0"/>
              <a:t>Risico reductie</a:t>
            </a:r>
          </a:p>
          <a:p>
            <a:pPr marL="171450" indent="-171450">
              <a:buFontTx/>
              <a:buChar char="-"/>
            </a:pPr>
            <a:r>
              <a:rPr lang="nl-BE" sz="1400" dirty="0"/>
              <a:t>Toegankelijkheid</a:t>
            </a:r>
          </a:p>
          <a:p>
            <a:pPr marL="171450" indent="-171450">
              <a:buFontTx/>
              <a:buChar char="-"/>
            </a:pPr>
            <a:r>
              <a:rPr lang="nl-BE" sz="1400" dirty="0"/>
              <a:t>Gebruiksvriendelijker (</a:t>
            </a:r>
            <a:r>
              <a:rPr lang="nl-BE" sz="1400" dirty="0" err="1"/>
              <a:t>Itunes</a:t>
            </a:r>
            <a:r>
              <a:rPr lang="nl-BE" sz="1400" dirty="0"/>
              <a:t>; </a:t>
            </a:r>
            <a:r>
              <a:rPr lang="nl-BE" sz="1400" dirty="0" err="1"/>
              <a:t>searching</a:t>
            </a:r>
            <a:r>
              <a:rPr lang="nl-BE" sz="1400" dirty="0"/>
              <a:t> </a:t>
            </a:r>
            <a:r>
              <a:rPr lang="nl-BE" sz="1400" dirty="0" err="1"/>
              <a:t>and</a:t>
            </a:r>
            <a:r>
              <a:rPr lang="nl-BE" sz="1400" dirty="0"/>
              <a:t> </a:t>
            </a:r>
            <a:r>
              <a:rPr lang="nl-BE" sz="1400" dirty="0" err="1"/>
              <a:t>downloading</a:t>
            </a:r>
            <a:r>
              <a:rPr lang="nl-BE" sz="1400" dirty="0"/>
              <a:t> </a:t>
            </a:r>
            <a:r>
              <a:rPr lang="nl-BE" sz="1400" dirty="0" err="1"/>
              <a:t>music</a:t>
            </a:r>
            <a:r>
              <a:rPr lang="nl-BE" sz="1400" dirty="0"/>
              <a:t>)</a:t>
            </a:r>
          </a:p>
        </p:txBody>
      </p:sp>
      <p:sp>
        <p:nvSpPr>
          <p:cNvPr id="17" name="Rechthoek 16"/>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8" name="Rechthoek 17"/>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9" name="Rechthoek 18"/>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20" name="Rechthoek 19"/>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21" name="Rechthoek 20"/>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24" name="Rechthoek 23"/>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25" name="Rechthoek 24"/>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26" name="Rechthoek 25"/>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27" name="Rechthoek 26"/>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28" name="Rechthoek 27"/>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29" name="Rechthoek 28"/>
          <p:cNvSpPr/>
          <p:nvPr/>
        </p:nvSpPr>
        <p:spPr>
          <a:xfrm>
            <a:off x="2870494" y="4395549"/>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pic>
        <p:nvPicPr>
          <p:cNvPr id="30" name="Afbeelding 29"/>
          <p:cNvPicPr>
            <a:picLocks noChangeAspect="1"/>
          </p:cNvPicPr>
          <p:nvPr/>
        </p:nvPicPr>
        <p:blipFill rotWithShape="1">
          <a:blip r:embed="rId3"/>
          <a:srcRect l="67043" t="17352" r="1158" b="16686"/>
          <a:stretch/>
        </p:blipFill>
        <p:spPr>
          <a:xfrm>
            <a:off x="799900" y="924898"/>
            <a:ext cx="4308488" cy="3016322"/>
          </a:xfrm>
          <a:prstGeom prst="rect">
            <a:avLst/>
          </a:prstGeom>
        </p:spPr>
      </p:pic>
      <p:pic>
        <p:nvPicPr>
          <p:cNvPr id="3" name="Afbeelding 2">
            <a:extLst>
              <a:ext uri="{FF2B5EF4-FFF2-40B4-BE49-F238E27FC236}">
                <a16:creationId xmlns:a16="http://schemas.microsoft.com/office/drawing/2014/main" id="{6A5C7CF0-77FB-4DBF-B085-08AD6F07428F}"/>
              </a:ext>
            </a:extLst>
          </p:cNvPr>
          <p:cNvPicPr>
            <a:picLocks noChangeAspect="1"/>
          </p:cNvPicPr>
          <p:nvPr/>
        </p:nvPicPr>
        <p:blipFill>
          <a:blip r:embed="rId4"/>
          <a:stretch>
            <a:fillRect/>
          </a:stretch>
        </p:blipFill>
        <p:spPr>
          <a:xfrm>
            <a:off x="593132" y="994326"/>
            <a:ext cx="4412614" cy="2648952"/>
          </a:xfrm>
          <a:prstGeom prst="rect">
            <a:avLst/>
          </a:prstGeom>
        </p:spPr>
      </p:pic>
    </p:spTree>
    <p:extLst>
      <p:ext uri="{BB962C8B-B14F-4D97-AF65-F5344CB8AC3E}">
        <p14:creationId xmlns:p14="http://schemas.microsoft.com/office/powerpoint/2010/main" val="20857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26542" y="2323527"/>
            <a:ext cx="5177554" cy="1617438"/>
          </a:xfrm>
        </p:spPr>
        <p:txBody>
          <a:bodyPr/>
          <a:lstStyle/>
          <a:p>
            <a:pPr algn="ctr"/>
            <a:r>
              <a:rPr lang="nl-BE" sz="3200" dirty="0">
                <a:solidFill>
                  <a:schemeClr val="bg1"/>
                </a:solidFill>
              </a:rPr>
              <a:t>BMC</a:t>
            </a:r>
            <a:br>
              <a:rPr lang="nl-BE" sz="3200" dirty="0">
                <a:solidFill>
                  <a:schemeClr val="bg1"/>
                </a:solidFill>
              </a:rPr>
            </a:br>
            <a:endParaRPr lang="nl-BE" sz="3200" dirty="0"/>
          </a:p>
        </p:txBody>
      </p:sp>
      <p:sp>
        <p:nvSpPr>
          <p:cNvPr id="3" name="Tijdelijke aanduiding voor dianummer 2"/>
          <p:cNvSpPr>
            <a:spLocks noGrp="1"/>
          </p:cNvSpPr>
          <p:nvPr>
            <p:ph type="sldNum" sz="quarter" idx="12"/>
          </p:nvPr>
        </p:nvSpPr>
        <p:spPr/>
        <p:txBody>
          <a:bodyPr/>
          <a:lstStyle/>
          <a:p>
            <a:fld id="{3DEFB92D-0E46-8944-92ED-8DF056298BD8}" type="slidenum">
              <a:rPr lang="nl-NL" smtClean="0"/>
              <a:t>13</a:t>
            </a:fld>
            <a:endParaRPr lang="nl-NL" dirty="0"/>
          </a:p>
        </p:txBody>
      </p:sp>
      <p:sp>
        <p:nvSpPr>
          <p:cNvPr id="4" name="Tijdelijke aanduiding voor voettekst 3"/>
          <p:cNvSpPr>
            <a:spLocks noGrp="1"/>
          </p:cNvSpPr>
          <p:nvPr>
            <p:ph type="ftr" sz="quarter" idx="3"/>
          </p:nvPr>
        </p:nvSpPr>
        <p:spPr/>
        <p:txBody>
          <a:bodyPr/>
          <a:lstStyle/>
          <a:p>
            <a:r>
              <a:rPr lang="nl-BE">
                <a:solidFill>
                  <a:srgbClr val="73BB3C"/>
                </a:solidFill>
              </a:rPr>
              <a:t>Bright &amp; young of mind? Springplank voor uitbundig ondernemerstalent</a:t>
            </a:r>
          </a:p>
          <a:p>
            <a:r>
              <a:rPr lang="nl-BE" sz="1200">
                <a:solidFill>
                  <a:schemeClr val="tx1"/>
                </a:solidFill>
              </a:rPr>
              <a:t>Zet de stap. </a:t>
            </a:r>
            <a:r>
              <a:rPr lang="nl-BE" sz="1200">
                <a:solidFill>
                  <a:srgbClr val="73BB3C"/>
                </a:solidFill>
              </a:rPr>
              <a:t>www.bryo.be</a:t>
            </a:r>
            <a:endParaRPr lang="nl-BE" sz="1200" dirty="0">
              <a:solidFill>
                <a:srgbClr val="73BB3C"/>
              </a:solidFill>
            </a:endParaRPr>
          </a:p>
        </p:txBody>
      </p:sp>
      <p:pic>
        <p:nvPicPr>
          <p:cNvPr id="5" name="Afbeelding 4"/>
          <p:cNvPicPr>
            <a:picLocks noChangeAspect="1"/>
          </p:cNvPicPr>
          <p:nvPr/>
        </p:nvPicPr>
        <p:blipFill>
          <a:blip r:embed="rId2">
            <a:clrChange>
              <a:clrFrom>
                <a:srgbClr val="FFFFFF"/>
              </a:clrFrom>
              <a:clrTo>
                <a:srgbClr val="FFFFFF">
                  <a:alpha val="0"/>
                </a:srgbClr>
              </a:clrTo>
            </a:clrChange>
          </a:blip>
          <a:stretch>
            <a:fillRect/>
          </a:stretch>
        </p:blipFill>
        <p:spPr>
          <a:xfrm>
            <a:off x="7234341" y="3691434"/>
            <a:ext cx="412617" cy="392241"/>
          </a:xfrm>
          <a:prstGeom prst="rect">
            <a:avLst/>
          </a:prstGeom>
        </p:spPr>
      </p:pic>
      <p:pic>
        <p:nvPicPr>
          <p:cNvPr id="6" name="Afbeelding 5"/>
          <p:cNvPicPr>
            <a:picLocks noChangeAspect="1"/>
          </p:cNvPicPr>
          <p:nvPr/>
        </p:nvPicPr>
        <p:blipFill>
          <a:blip r:embed="rId3">
            <a:clrChange>
              <a:clrFrom>
                <a:srgbClr val="FFFFFF"/>
              </a:clrFrom>
              <a:clrTo>
                <a:srgbClr val="FFFFFF">
                  <a:alpha val="0"/>
                </a:srgbClr>
              </a:clrTo>
            </a:clrChange>
          </a:blip>
          <a:stretch>
            <a:fillRect/>
          </a:stretch>
        </p:blipFill>
        <p:spPr>
          <a:xfrm>
            <a:off x="7489622" y="3847455"/>
            <a:ext cx="441956" cy="421035"/>
          </a:xfrm>
          <a:prstGeom prst="rect">
            <a:avLst/>
          </a:prstGeom>
          <a:noFill/>
        </p:spPr>
      </p:pic>
      <p:pic>
        <p:nvPicPr>
          <p:cNvPr id="7" name="Afbeelding 6"/>
          <p:cNvPicPr>
            <a:picLocks noChangeAspect="1"/>
          </p:cNvPicPr>
          <p:nvPr/>
        </p:nvPicPr>
        <p:blipFill>
          <a:blip r:embed="rId4">
            <a:clrChange>
              <a:clrFrom>
                <a:srgbClr val="FFFFFF"/>
              </a:clrFrom>
              <a:clrTo>
                <a:srgbClr val="FFFFFF">
                  <a:alpha val="0"/>
                </a:srgbClr>
              </a:clrTo>
            </a:clrChange>
          </a:blip>
          <a:stretch>
            <a:fillRect/>
          </a:stretch>
        </p:blipFill>
        <p:spPr>
          <a:xfrm>
            <a:off x="7979037" y="3811944"/>
            <a:ext cx="840726" cy="788506"/>
          </a:xfrm>
          <a:prstGeom prst="rect">
            <a:avLst/>
          </a:prstGeom>
          <a:noFill/>
        </p:spPr>
      </p:pic>
      <p:pic>
        <p:nvPicPr>
          <p:cNvPr id="8" name="Afbeelding 7"/>
          <p:cNvPicPr>
            <a:picLocks noChangeAspect="1"/>
          </p:cNvPicPr>
          <p:nvPr/>
        </p:nvPicPr>
        <p:blipFill>
          <a:blip r:embed="rId5">
            <a:clrChange>
              <a:clrFrom>
                <a:srgbClr val="FFFFFF"/>
              </a:clrFrom>
              <a:clrTo>
                <a:srgbClr val="FFFFFF">
                  <a:alpha val="0"/>
                </a:srgbClr>
              </a:clrTo>
            </a:clrChange>
          </a:blip>
          <a:stretch>
            <a:fillRect/>
          </a:stretch>
        </p:blipFill>
        <p:spPr>
          <a:xfrm>
            <a:off x="8605149" y="3685517"/>
            <a:ext cx="395664" cy="357528"/>
          </a:xfrm>
          <a:prstGeom prst="rect">
            <a:avLst/>
          </a:prstGeom>
        </p:spPr>
      </p:pic>
      <p:pic>
        <p:nvPicPr>
          <p:cNvPr id="9" name="Afbeelding 8"/>
          <p:cNvPicPr>
            <a:picLocks noChangeAspect="1"/>
          </p:cNvPicPr>
          <p:nvPr/>
        </p:nvPicPr>
        <p:blipFill>
          <a:blip r:embed="rId6">
            <a:clrChange>
              <a:clrFrom>
                <a:srgbClr val="FFFFFF"/>
              </a:clrFrom>
              <a:clrTo>
                <a:srgbClr val="FFFFFF">
                  <a:alpha val="0"/>
                </a:srgbClr>
              </a:clrTo>
            </a:clrChange>
          </a:blip>
          <a:stretch>
            <a:fillRect/>
          </a:stretch>
        </p:blipFill>
        <p:spPr>
          <a:xfrm>
            <a:off x="7813158" y="3704080"/>
            <a:ext cx="398498" cy="367646"/>
          </a:xfrm>
          <a:prstGeom prst="rect">
            <a:avLst/>
          </a:prstGeom>
          <a:noFill/>
        </p:spPr>
      </p:pic>
    </p:spTree>
    <p:extLst>
      <p:ext uri="{BB962C8B-B14F-4D97-AF65-F5344CB8AC3E}">
        <p14:creationId xmlns:p14="http://schemas.microsoft.com/office/powerpoint/2010/main" val="109892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14</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Wat?</a:t>
            </a:r>
          </a:p>
        </p:txBody>
      </p:sp>
      <p:sp>
        <p:nvSpPr>
          <p:cNvPr id="35" name="Rechthoek 34"/>
          <p:cNvSpPr/>
          <p:nvPr/>
        </p:nvSpPr>
        <p:spPr>
          <a:xfrm>
            <a:off x="628070" y="1044009"/>
            <a:ext cx="2572330" cy="3539430"/>
          </a:xfrm>
          <a:prstGeom prst="rect">
            <a:avLst/>
          </a:prstGeom>
        </p:spPr>
        <p:txBody>
          <a:bodyPr wrap="square">
            <a:spAutoFit/>
          </a:bodyPr>
          <a:lstStyle/>
          <a:p>
            <a:r>
              <a:rPr lang="nl-BE" sz="1400" dirty="0"/>
              <a:t>Een businessmodel</a:t>
            </a:r>
          </a:p>
          <a:p>
            <a:pPr marL="285750" indent="-285750">
              <a:buFontTx/>
              <a:buChar char="-"/>
            </a:pPr>
            <a:r>
              <a:rPr lang="nl-BE" sz="1400" dirty="0"/>
              <a:t>Beschrijft de wijze waarop een organisatie waarde creëert, levert en capteert</a:t>
            </a:r>
          </a:p>
          <a:p>
            <a:pPr marL="285750" indent="-285750">
              <a:buFontTx/>
              <a:buChar char="-"/>
            </a:pPr>
            <a:r>
              <a:rPr lang="nl-BE" sz="1400" dirty="0"/>
              <a:t>Is een tool om business modellen te creëren en te analyseren (haalbaarheid?)</a:t>
            </a:r>
          </a:p>
          <a:p>
            <a:endParaRPr lang="nl-BE" sz="1400" dirty="0"/>
          </a:p>
          <a:p>
            <a:endParaRPr lang="nl-BE" sz="1400" dirty="0"/>
          </a:p>
          <a:p>
            <a:endParaRPr lang="nl-BE" sz="1400" dirty="0"/>
          </a:p>
          <a:p>
            <a:endParaRPr lang="nl-BE" sz="1400" dirty="0"/>
          </a:p>
          <a:p>
            <a:endParaRPr lang="nl-BE" sz="1400" dirty="0"/>
          </a:p>
          <a:p>
            <a:endParaRPr lang="nl-BE" sz="1400" dirty="0"/>
          </a:p>
          <a:p>
            <a:endParaRPr lang="nl-BE" sz="1400" dirty="0"/>
          </a:p>
          <a:p>
            <a:r>
              <a:rPr lang="nl-BE" sz="1400" dirty="0"/>
              <a:t>       </a:t>
            </a:r>
            <a:endParaRPr lang="nl-BE" sz="1100" dirty="0"/>
          </a:p>
          <a:p>
            <a:pPr marL="742950" lvl="1" indent="-285750">
              <a:buFont typeface="Arial" panose="020B0604020202020204" pitchFamily="34" charset="0"/>
              <a:buChar char="•"/>
            </a:pPr>
            <a:endParaRPr lang="nl-BE" sz="1400" dirty="0"/>
          </a:p>
        </p:txBody>
      </p:sp>
      <p:pic>
        <p:nvPicPr>
          <p:cNvPr id="1040" name="Picture 16" descr="Afbeeldingsresultaat voor business model canvas ik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64954"/>
            <a:ext cx="5943600" cy="3870425"/>
          </a:xfrm>
          <a:prstGeom prst="rect">
            <a:avLst/>
          </a:prstGeom>
          <a:noFill/>
          <a:extLst>
            <a:ext uri="{909E8E84-426E-40DD-AFC4-6F175D3DCCD1}">
              <a14:hiddenFill xmlns:a14="http://schemas.microsoft.com/office/drawing/2010/main">
                <a:solidFill>
                  <a:srgbClr val="FFFFFF"/>
                </a:solidFill>
              </a14:hiddenFill>
            </a:ext>
          </a:extLst>
        </p:spPr>
      </p:pic>
      <p:sp>
        <p:nvSpPr>
          <p:cNvPr id="49" name="Rechthoek 48"/>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50" name="Rechthoek 49"/>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51" name="Rechthoek 50"/>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52" name="Rechthoek 51"/>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53" name="Rechthoek 52"/>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54" name="Rechthoek 53"/>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55" name="Rechthoek 54"/>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56" name="Rechthoek 55"/>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57" name="Rechthoek 56"/>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58" name="Rechthoek 57"/>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59" name="Rechthoek 58"/>
          <p:cNvSpPr/>
          <p:nvPr/>
        </p:nvSpPr>
        <p:spPr>
          <a:xfrm>
            <a:off x="2881990" y="44199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pic>
        <p:nvPicPr>
          <p:cNvPr id="60" name="Afbeelding 59"/>
          <p:cNvPicPr>
            <a:picLocks noChangeAspect="1"/>
          </p:cNvPicPr>
          <p:nvPr/>
        </p:nvPicPr>
        <p:blipFill rotWithShape="1">
          <a:blip r:embed="rId4"/>
          <a:srcRect l="4186" t="25514" r="75832" b="28395"/>
          <a:stretch/>
        </p:blipFill>
        <p:spPr>
          <a:xfrm>
            <a:off x="993725" y="2686941"/>
            <a:ext cx="1827168" cy="1422400"/>
          </a:xfrm>
          <a:prstGeom prst="rect">
            <a:avLst/>
          </a:prstGeom>
        </p:spPr>
      </p:pic>
    </p:spTree>
    <p:extLst>
      <p:ext uri="{BB962C8B-B14F-4D97-AF65-F5344CB8AC3E}">
        <p14:creationId xmlns:p14="http://schemas.microsoft.com/office/powerpoint/2010/main" val="1623247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15</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Klantensegmenten</a:t>
            </a: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
        <p:nvSpPr>
          <p:cNvPr id="22" name="Rechthoek 21"/>
          <p:cNvSpPr/>
          <p:nvPr/>
        </p:nvSpPr>
        <p:spPr>
          <a:xfrm>
            <a:off x="5411818" y="994325"/>
            <a:ext cx="3530960" cy="3539430"/>
          </a:xfrm>
          <a:prstGeom prst="rect">
            <a:avLst/>
          </a:prstGeom>
        </p:spPr>
        <p:txBody>
          <a:bodyPr wrap="square">
            <a:spAutoFit/>
          </a:bodyPr>
          <a:lstStyle/>
          <a:p>
            <a:pPr marL="285750" indent="-285750">
              <a:buFont typeface="Wingdings" panose="05000000000000000000" pitchFamily="2" charset="2"/>
              <a:buChar char="§"/>
            </a:pPr>
            <a:r>
              <a:rPr lang="nl-BE" sz="1400" dirty="0"/>
              <a:t>Voor wie gaan wij waarde creëren?</a:t>
            </a:r>
          </a:p>
          <a:p>
            <a:pPr marL="285750" indent="-285750">
              <a:buFont typeface="Wingdings" panose="05000000000000000000" pitchFamily="2" charset="2"/>
              <a:buChar char="§"/>
            </a:pPr>
            <a:r>
              <a:rPr lang="nl-BE" sz="1400" dirty="0"/>
              <a:t>Welke doelgroepen kunnen we onderscheiden? </a:t>
            </a:r>
          </a:p>
          <a:p>
            <a:pPr marL="742950" lvl="1" indent="-285750">
              <a:buFont typeface="Wingdings" panose="05000000000000000000" pitchFamily="2" charset="2"/>
              <a:buChar char="§"/>
            </a:pPr>
            <a:r>
              <a:rPr lang="nl-BE" sz="1400" dirty="0"/>
              <a:t>Geografisch</a:t>
            </a:r>
          </a:p>
          <a:p>
            <a:pPr marL="742950" lvl="1" indent="-285750">
              <a:buFont typeface="Wingdings" panose="05000000000000000000" pitchFamily="2" charset="2"/>
              <a:buChar char="§"/>
            </a:pPr>
            <a:r>
              <a:rPr lang="nl-BE" sz="1400" dirty="0" err="1"/>
              <a:t>Socio</a:t>
            </a:r>
            <a:r>
              <a:rPr lang="nl-BE" sz="1400" dirty="0"/>
              <a:t> economisch</a:t>
            </a:r>
          </a:p>
          <a:p>
            <a:pPr marL="742950" lvl="1" indent="-285750">
              <a:buFont typeface="Wingdings" panose="05000000000000000000" pitchFamily="2" charset="2"/>
              <a:buChar char="§"/>
            </a:pPr>
            <a:r>
              <a:rPr lang="nl-BE" sz="1400" dirty="0"/>
              <a:t>Demografisch</a:t>
            </a:r>
          </a:p>
          <a:p>
            <a:pPr marL="742950" lvl="1" indent="-285750">
              <a:buFont typeface="Wingdings" panose="05000000000000000000" pitchFamily="2" charset="2"/>
              <a:buChar char="§"/>
            </a:pPr>
            <a:endParaRPr lang="nl-BE" sz="1400" dirty="0"/>
          </a:p>
          <a:p>
            <a:pPr marL="285750" indent="-285750">
              <a:buFont typeface="Wingdings" panose="05000000000000000000" pitchFamily="2" charset="2"/>
              <a:buChar char="§"/>
            </a:pPr>
            <a:r>
              <a:rPr lang="nl-BE" sz="1400" dirty="0"/>
              <a:t>Wat zijn de </a:t>
            </a:r>
            <a:r>
              <a:rPr lang="nl-BE" sz="1400" i="1" dirty="0" err="1"/>
              <a:t>personas</a:t>
            </a:r>
            <a:r>
              <a:rPr lang="nl-BE" sz="1400" i="1" dirty="0"/>
              <a:t> </a:t>
            </a:r>
            <a:r>
              <a:rPr lang="nl-BE" sz="1400" dirty="0"/>
              <a:t>van onze klanten?</a:t>
            </a:r>
          </a:p>
          <a:p>
            <a:pPr marL="285750" indent="-285750">
              <a:buFont typeface="Wingdings" panose="05000000000000000000" pitchFamily="2" charset="2"/>
              <a:buChar char="§"/>
            </a:pPr>
            <a:endParaRPr lang="nl-BE" sz="1400" dirty="0"/>
          </a:p>
          <a:p>
            <a:pPr marL="285750" indent="-285750">
              <a:buFont typeface="Wingdings" panose="05000000000000000000" pitchFamily="2" charset="2"/>
              <a:buChar char="§"/>
            </a:pPr>
            <a:r>
              <a:rPr lang="nl-BE" sz="1400" dirty="0"/>
              <a:t>Belangrijk de verschillende doelgroepen op tijd op te merken:</a:t>
            </a:r>
          </a:p>
          <a:p>
            <a:pPr marL="742950" lvl="1" indent="-285750">
              <a:buFont typeface="Wingdings" panose="05000000000000000000" pitchFamily="2" charset="2"/>
              <a:buChar char="§"/>
            </a:pPr>
            <a:r>
              <a:rPr lang="nl-BE" sz="1400" dirty="0"/>
              <a:t>Behoefte ander aanbod</a:t>
            </a:r>
          </a:p>
          <a:p>
            <a:pPr marL="742950" lvl="1" indent="-285750">
              <a:buFont typeface="Wingdings" panose="05000000000000000000" pitchFamily="2" charset="2"/>
              <a:buChar char="§"/>
            </a:pPr>
            <a:r>
              <a:rPr lang="nl-BE" sz="1400" dirty="0"/>
              <a:t>Behoefte aan verschillende kanaal</a:t>
            </a:r>
          </a:p>
          <a:p>
            <a:pPr marL="742950" lvl="1" indent="-285750">
              <a:buFont typeface="Wingdings" panose="05000000000000000000" pitchFamily="2" charset="2"/>
              <a:buChar char="§"/>
            </a:pPr>
            <a:r>
              <a:rPr lang="nl-BE" sz="1400" dirty="0"/>
              <a:t>Behoefte aan verschillende relatie</a:t>
            </a:r>
          </a:p>
          <a:p>
            <a:pPr marL="742950" lvl="1" indent="-285750">
              <a:buFont typeface="Wingdings" panose="05000000000000000000" pitchFamily="2" charset="2"/>
              <a:buChar char="§"/>
            </a:pPr>
            <a:r>
              <a:rPr lang="nl-BE" sz="1400" dirty="0"/>
              <a:t>Verschillende betaalbaarheid</a:t>
            </a:r>
          </a:p>
          <a:p>
            <a:pPr marL="742950" lvl="1" indent="-285750">
              <a:buFont typeface="Wingdings" panose="05000000000000000000" pitchFamily="2" charset="2"/>
              <a:buChar char="§"/>
            </a:pPr>
            <a:endParaRPr lang="nl-BE" sz="1400" dirty="0"/>
          </a:p>
        </p:txBody>
      </p:sp>
      <p:sp>
        <p:nvSpPr>
          <p:cNvPr id="17" name="Rechthoek 16"/>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8" name="Rechthoek 17"/>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9" name="Rechthoek 18"/>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20" name="Rechthoek 19"/>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21" name="Rechthoek 20"/>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24" name="Rechthoek 23"/>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25" name="Rechthoek 24"/>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26" name="Rechthoek 25"/>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27" name="Rechthoek 26"/>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28" name="Rechthoek 27"/>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29" name="Rechthoek 28"/>
          <p:cNvSpPr/>
          <p:nvPr/>
        </p:nvSpPr>
        <p:spPr>
          <a:xfrm>
            <a:off x="2881990" y="44326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pic>
        <p:nvPicPr>
          <p:cNvPr id="2" name="Afbeelding 1"/>
          <p:cNvPicPr>
            <a:picLocks noChangeAspect="1"/>
          </p:cNvPicPr>
          <p:nvPr/>
        </p:nvPicPr>
        <p:blipFill rotWithShape="1">
          <a:blip r:embed="rId3"/>
          <a:srcRect l="67043" t="17505" r="1158" b="17310"/>
          <a:stretch/>
        </p:blipFill>
        <p:spPr>
          <a:xfrm>
            <a:off x="772146" y="1064996"/>
            <a:ext cx="4438450" cy="3070737"/>
          </a:xfrm>
          <a:prstGeom prst="rect">
            <a:avLst/>
          </a:prstGeom>
        </p:spPr>
      </p:pic>
    </p:spTree>
    <p:extLst>
      <p:ext uri="{BB962C8B-B14F-4D97-AF65-F5344CB8AC3E}">
        <p14:creationId xmlns:p14="http://schemas.microsoft.com/office/powerpoint/2010/main" val="41459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16</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Klantensegmenten</a:t>
            </a: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
        <p:nvSpPr>
          <p:cNvPr id="17" name="Rechthoek 16"/>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8" name="Rechthoek 17"/>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9" name="Rechthoek 18"/>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20" name="Rechthoek 19"/>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21" name="Rechthoek 20"/>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24" name="Rechthoek 23"/>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25" name="Rechthoek 24"/>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26" name="Rechthoek 25"/>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27" name="Rechthoek 26"/>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28" name="Rechthoek 27"/>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29" name="Rechthoek 28"/>
          <p:cNvSpPr/>
          <p:nvPr/>
        </p:nvSpPr>
        <p:spPr>
          <a:xfrm>
            <a:off x="2881990" y="44326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pic>
        <p:nvPicPr>
          <p:cNvPr id="2" name="Afbeelding 1"/>
          <p:cNvPicPr>
            <a:picLocks noChangeAspect="1"/>
          </p:cNvPicPr>
          <p:nvPr/>
        </p:nvPicPr>
        <p:blipFill rotWithShape="1">
          <a:blip r:embed="rId3"/>
          <a:srcRect l="67043" t="17505" r="1158" b="17310"/>
          <a:stretch/>
        </p:blipFill>
        <p:spPr>
          <a:xfrm>
            <a:off x="1056257" y="964313"/>
            <a:ext cx="1894636" cy="1310802"/>
          </a:xfrm>
          <a:prstGeom prst="rect">
            <a:avLst/>
          </a:prstGeom>
        </p:spPr>
      </p:pic>
      <p:sp>
        <p:nvSpPr>
          <p:cNvPr id="22" name="Rechthoek 21"/>
          <p:cNvSpPr/>
          <p:nvPr/>
        </p:nvSpPr>
        <p:spPr>
          <a:xfrm>
            <a:off x="3248167" y="780462"/>
            <a:ext cx="5895832" cy="4001095"/>
          </a:xfrm>
          <a:prstGeom prst="rect">
            <a:avLst/>
          </a:prstGeom>
        </p:spPr>
        <p:txBody>
          <a:bodyPr wrap="square">
            <a:spAutoFit/>
          </a:bodyPr>
          <a:lstStyle/>
          <a:p>
            <a:pPr marL="171450" indent="-171450">
              <a:buFontTx/>
              <a:buChar char="-"/>
            </a:pPr>
            <a:endParaRPr lang="nl-BE" sz="1400" dirty="0"/>
          </a:p>
          <a:p>
            <a:r>
              <a:rPr lang="nl-BE" b="1" dirty="0"/>
              <a:t>Types doelgroepen:</a:t>
            </a:r>
          </a:p>
          <a:p>
            <a:pPr marL="171450" indent="-171450">
              <a:buFontTx/>
              <a:buChar char="-"/>
            </a:pPr>
            <a:r>
              <a:rPr lang="nl-BE" dirty="0"/>
              <a:t>Massamarkt: een grote groep met ongeveer dezelfde noden en behoeftes</a:t>
            </a:r>
          </a:p>
          <a:p>
            <a:pPr marL="171450" indent="-171450">
              <a:buFontTx/>
              <a:buChar char="-"/>
            </a:pPr>
            <a:r>
              <a:rPr lang="nl-BE" dirty="0"/>
              <a:t>Niche markt: specifieke doelgroepen met afgestemde </a:t>
            </a:r>
            <a:r>
              <a:rPr lang="nl-BE" dirty="0" err="1"/>
              <a:t>waardeproposities</a:t>
            </a:r>
            <a:endParaRPr lang="nl-BE" dirty="0"/>
          </a:p>
          <a:p>
            <a:pPr marL="171450" indent="-171450">
              <a:buFontTx/>
              <a:buChar char="-"/>
            </a:pPr>
            <a:r>
              <a:rPr lang="nl-BE" dirty="0"/>
              <a:t>Gesegmenteerde markt: je benadert een doelgroep, maar er zijn kleine verschillen in noden en problemen</a:t>
            </a:r>
          </a:p>
          <a:p>
            <a:pPr marL="171450" indent="-171450">
              <a:buFontTx/>
              <a:buChar char="-"/>
            </a:pPr>
            <a:r>
              <a:rPr lang="nl-BE" dirty="0" err="1"/>
              <a:t>Gediversieerde</a:t>
            </a:r>
            <a:r>
              <a:rPr lang="nl-BE" dirty="0"/>
              <a:t> markt: een organisatie biedt een oplossing aan twee totaal verschillende behoeftes en problemen</a:t>
            </a:r>
          </a:p>
          <a:p>
            <a:pPr marL="171450" indent="-171450">
              <a:buFontTx/>
              <a:buChar char="-"/>
            </a:pPr>
            <a:r>
              <a:rPr lang="nl-BE" dirty="0"/>
              <a:t>Multi-</a:t>
            </a:r>
            <a:r>
              <a:rPr lang="nl-BE" dirty="0" err="1"/>
              <a:t>sided</a:t>
            </a:r>
            <a:r>
              <a:rPr lang="nl-BE" dirty="0"/>
              <a:t> markt: twee segmenten met verschillend aanbod, maar wel afhankelijk van elkaar </a:t>
            </a:r>
          </a:p>
          <a:p>
            <a:endParaRPr lang="nl-BE" sz="1400" dirty="0"/>
          </a:p>
          <a:p>
            <a:endParaRPr lang="nl-BE" sz="1400" dirty="0"/>
          </a:p>
          <a:p>
            <a:endParaRPr lang="nl-BE" sz="1400" dirty="0"/>
          </a:p>
        </p:txBody>
      </p:sp>
    </p:spTree>
    <p:extLst>
      <p:ext uri="{BB962C8B-B14F-4D97-AF65-F5344CB8AC3E}">
        <p14:creationId xmlns:p14="http://schemas.microsoft.com/office/powerpoint/2010/main" val="1608882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17</a:t>
            </a:fld>
            <a:endParaRPr lang="nl-NL" dirty="0"/>
          </a:p>
        </p:txBody>
      </p:sp>
      <p:sp>
        <p:nvSpPr>
          <p:cNvPr id="7" name="Titel 1"/>
          <p:cNvSpPr>
            <a:spLocks noGrp="1"/>
          </p:cNvSpPr>
          <p:nvPr>
            <p:ph type="title"/>
          </p:nvPr>
        </p:nvSpPr>
        <p:spPr>
          <a:xfrm>
            <a:off x="129523" y="193487"/>
            <a:ext cx="8534975" cy="503124"/>
          </a:xfrm>
        </p:spPr>
        <p:txBody>
          <a:bodyPr/>
          <a:lstStyle/>
          <a:p>
            <a:pPr algn="ctr"/>
            <a:r>
              <a:rPr lang="nl-NL" dirty="0">
                <a:latin typeface="Arial Black" panose="020B0A04020102020204" pitchFamily="34" charset="0"/>
              </a:rPr>
              <a:t>Kanalen: hoe bereik ik de klanten?</a:t>
            </a: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
        <p:nvSpPr>
          <p:cNvPr id="22" name="Rechthoek 21"/>
          <p:cNvSpPr/>
          <p:nvPr/>
        </p:nvSpPr>
        <p:spPr>
          <a:xfrm>
            <a:off x="5732739" y="1044009"/>
            <a:ext cx="3411261" cy="2893100"/>
          </a:xfrm>
          <a:prstGeom prst="rect">
            <a:avLst/>
          </a:prstGeom>
        </p:spPr>
        <p:txBody>
          <a:bodyPr wrap="square">
            <a:spAutoFit/>
          </a:bodyPr>
          <a:lstStyle/>
          <a:p>
            <a:pPr marL="285750" indent="-285750">
              <a:buFont typeface="Wingdings" panose="05000000000000000000" pitchFamily="2" charset="2"/>
              <a:buChar char="ü"/>
            </a:pPr>
            <a:r>
              <a:rPr lang="nl-BE" sz="1300" dirty="0"/>
              <a:t>Elk contact met de klant is een kanaal: </a:t>
            </a:r>
          </a:p>
          <a:p>
            <a:pPr marL="742950" lvl="1" indent="-285750">
              <a:buFont typeface="Wingdings" panose="05000000000000000000" pitchFamily="2" charset="2"/>
              <a:buChar char="ü"/>
            </a:pPr>
            <a:r>
              <a:rPr lang="nl-BE" sz="1300" dirty="0"/>
              <a:t>Communicatie, distributie en verkoop</a:t>
            </a:r>
          </a:p>
          <a:p>
            <a:pPr marL="742950" lvl="1" indent="-285750">
              <a:buFont typeface="Wingdings" panose="05000000000000000000" pitchFamily="2" charset="2"/>
              <a:buChar char="ü"/>
            </a:pPr>
            <a:r>
              <a:rPr lang="nl-BE" sz="1300" dirty="0"/>
              <a:t>Channel </a:t>
            </a:r>
            <a:r>
              <a:rPr lang="nl-BE" sz="1300" dirty="0" err="1"/>
              <a:t>phases</a:t>
            </a:r>
            <a:r>
              <a:rPr lang="nl-BE" sz="1300" dirty="0"/>
              <a:t> (zie figuur)</a:t>
            </a:r>
          </a:p>
          <a:p>
            <a:pPr marL="742950" lvl="1" indent="-285750">
              <a:buFont typeface="Wingdings" panose="05000000000000000000" pitchFamily="2" charset="2"/>
              <a:buChar char="ü"/>
            </a:pPr>
            <a:r>
              <a:rPr lang="nl-BE" sz="1300" dirty="0"/>
              <a:t>Types (zie figuur)</a:t>
            </a:r>
          </a:p>
          <a:p>
            <a:pPr marL="285750" indent="-285750">
              <a:buFont typeface="Wingdings" panose="05000000000000000000" pitchFamily="2" charset="2"/>
              <a:buChar char="ü"/>
            </a:pPr>
            <a:r>
              <a:rPr lang="nl-BE" sz="1300" dirty="0"/>
              <a:t>Weet je hoe je klant bereikt wilt worden? </a:t>
            </a:r>
          </a:p>
          <a:p>
            <a:pPr marL="285750" indent="-285750">
              <a:buFont typeface="Wingdings" panose="05000000000000000000" pitchFamily="2" charset="2"/>
              <a:buChar char="ü"/>
            </a:pPr>
            <a:r>
              <a:rPr lang="nl-BE" sz="1300" dirty="0"/>
              <a:t>Welke kanalen geven de meeste meerwaarde: snelheid, kosten, efficiëntie / conversie (</a:t>
            </a:r>
            <a:r>
              <a:rPr lang="nl-BE" sz="1300" dirty="0" err="1"/>
              <a:t>cost</a:t>
            </a:r>
            <a:r>
              <a:rPr lang="nl-BE" sz="1300" dirty="0"/>
              <a:t> per sale)?</a:t>
            </a:r>
          </a:p>
          <a:p>
            <a:pPr marL="285750" indent="-285750">
              <a:buFont typeface="Wingdings" panose="05000000000000000000" pitchFamily="2" charset="2"/>
              <a:buChar char="ü"/>
            </a:pPr>
            <a:r>
              <a:rPr lang="nl-BE" sz="1300" dirty="0"/>
              <a:t>Welke kanalen gebruik je? </a:t>
            </a:r>
          </a:p>
          <a:p>
            <a:pPr marL="285750" indent="-285750">
              <a:buFont typeface="Wingdings" panose="05000000000000000000" pitchFamily="2" charset="2"/>
              <a:buChar char="ü"/>
            </a:pPr>
            <a:r>
              <a:rPr lang="nl-BE" sz="1300" b="1" dirty="0"/>
              <a:t>Kan je specifiekere / andere kanalen inzetten per segment?</a:t>
            </a:r>
          </a:p>
          <a:p>
            <a:pPr marL="285750" indent="-285750">
              <a:buFont typeface="Wingdings" panose="05000000000000000000" pitchFamily="2" charset="2"/>
              <a:buChar char="ü"/>
            </a:pPr>
            <a:r>
              <a:rPr lang="nl-BE" sz="1300" dirty="0"/>
              <a:t>En: hoe zou je je klant anders kunnen bereiken?</a:t>
            </a:r>
          </a:p>
        </p:txBody>
      </p:sp>
      <p:sp>
        <p:nvSpPr>
          <p:cNvPr id="17" name="Rechthoek 16"/>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8" name="Rechthoek 17"/>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9" name="Rechthoek 18"/>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20" name="Rechthoek 19"/>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21" name="Rechthoek 20"/>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24" name="Rechthoek 23"/>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25" name="Rechthoek 24"/>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26" name="Rechthoek 25"/>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27" name="Rechthoek 26"/>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28" name="Rechthoek 27"/>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29" name="Rechthoek 28"/>
          <p:cNvSpPr/>
          <p:nvPr/>
        </p:nvSpPr>
        <p:spPr>
          <a:xfrm>
            <a:off x="2881990" y="44326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pic>
        <p:nvPicPr>
          <p:cNvPr id="30" name="Afbeelding 29"/>
          <p:cNvPicPr>
            <a:picLocks noChangeAspect="1"/>
          </p:cNvPicPr>
          <p:nvPr/>
        </p:nvPicPr>
        <p:blipFill rotWithShape="1">
          <a:blip r:embed="rId3"/>
          <a:srcRect l="66824" t="18036" r="1001" b="17695"/>
          <a:stretch/>
        </p:blipFill>
        <p:spPr>
          <a:xfrm>
            <a:off x="977859" y="1078969"/>
            <a:ext cx="4754880" cy="3205538"/>
          </a:xfrm>
          <a:prstGeom prst="rect">
            <a:avLst/>
          </a:prstGeom>
        </p:spPr>
      </p:pic>
    </p:spTree>
    <p:extLst>
      <p:ext uri="{BB962C8B-B14F-4D97-AF65-F5344CB8AC3E}">
        <p14:creationId xmlns:p14="http://schemas.microsoft.com/office/powerpoint/2010/main" val="170181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18</a:t>
            </a:fld>
            <a:endParaRPr lang="nl-NL" dirty="0"/>
          </a:p>
        </p:txBody>
      </p:sp>
      <p:sp>
        <p:nvSpPr>
          <p:cNvPr id="7" name="Titel 1"/>
          <p:cNvSpPr>
            <a:spLocks noGrp="1"/>
          </p:cNvSpPr>
          <p:nvPr>
            <p:ph type="title"/>
          </p:nvPr>
        </p:nvSpPr>
        <p:spPr>
          <a:xfrm>
            <a:off x="980808" y="264954"/>
            <a:ext cx="8163192" cy="503124"/>
          </a:xfrm>
        </p:spPr>
        <p:txBody>
          <a:bodyPr/>
          <a:lstStyle/>
          <a:p>
            <a:r>
              <a:rPr lang="nl-NL" dirty="0">
                <a:latin typeface="Arial Black" panose="020B0A04020102020204" pitchFamily="34" charset="0"/>
              </a:rPr>
              <a:t>Kanalen</a:t>
            </a: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
        <p:nvSpPr>
          <p:cNvPr id="22" name="Rechthoek 21"/>
          <p:cNvSpPr/>
          <p:nvPr/>
        </p:nvSpPr>
        <p:spPr>
          <a:xfrm>
            <a:off x="3998795" y="1044009"/>
            <a:ext cx="5145206" cy="3108543"/>
          </a:xfrm>
          <a:prstGeom prst="rect">
            <a:avLst/>
          </a:prstGeom>
        </p:spPr>
        <p:txBody>
          <a:bodyPr wrap="square">
            <a:spAutoFit/>
          </a:bodyPr>
          <a:lstStyle/>
          <a:p>
            <a:r>
              <a:rPr lang="nl-BE" sz="1400" dirty="0"/>
              <a:t>Positionering &gt;&gt; Marketing mix &gt;&gt; Marketing plan</a:t>
            </a:r>
          </a:p>
          <a:p>
            <a:pPr marL="285750" indent="-285750">
              <a:buFont typeface="Arial" panose="020B0604020202020204" pitchFamily="34" charset="0"/>
              <a:buChar char="•"/>
            </a:pPr>
            <a:r>
              <a:rPr lang="nl-BE" sz="1400" dirty="0"/>
              <a:t>4P</a:t>
            </a:r>
          </a:p>
          <a:p>
            <a:pPr marL="742950" lvl="1" indent="-285750">
              <a:buFont typeface="Arial" panose="020B0604020202020204" pitchFamily="34" charset="0"/>
              <a:buChar char="•"/>
            </a:pPr>
            <a:r>
              <a:rPr lang="nl-BE" sz="1400" dirty="0"/>
              <a:t>Product</a:t>
            </a:r>
          </a:p>
          <a:p>
            <a:pPr marL="742950" lvl="1" indent="-285750">
              <a:buFont typeface="Arial" panose="020B0604020202020204" pitchFamily="34" charset="0"/>
              <a:buChar char="•"/>
            </a:pPr>
            <a:r>
              <a:rPr lang="nl-BE" sz="1400" dirty="0"/>
              <a:t>Prijszetting</a:t>
            </a:r>
          </a:p>
          <a:p>
            <a:pPr marL="742950" lvl="1" indent="-285750">
              <a:buFont typeface="Arial" panose="020B0604020202020204" pitchFamily="34" charset="0"/>
              <a:buChar char="•"/>
            </a:pPr>
            <a:r>
              <a:rPr lang="nl-BE" sz="1400" b="1" dirty="0"/>
              <a:t>Plaats / Distributiekanalen</a:t>
            </a:r>
          </a:p>
          <a:p>
            <a:pPr marL="742950" lvl="1" indent="-285750">
              <a:buFont typeface="Arial" panose="020B0604020202020204" pitchFamily="34" charset="0"/>
              <a:buChar char="•"/>
            </a:pPr>
            <a:r>
              <a:rPr lang="nl-BE" sz="1400" b="1" dirty="0"/>
              <a:t>Promotie: hoe wil je je doelgroep bereiken?</a:t>
            </a:r>
          </a:p>
          <a:p>
            <a:pPr marL="285750" indent="-285750">
              <a:buFont typeface="Arial" panose="020B0604020202020204" pitchFamily="34" charset="0"/>
              <a:buChar char="•"/>
            </a:pPr>
            <a:r>
              <a:rPr lang="nl-BE" sz="1400" dirty="0"/>
              <a:t>Uitbreiding (doortrekken naar heel de organisatie)</a:t>
            </a:r>
          </a:p>
          <a:p>
            <a:pPr marL="742950" lvl="1" indent="-285750">
              <a:buFont typeface="Arial" panose="020B0604020202020204" pitchFamily="34" charset="0"/>
              <a:buChar char="•"/>
            </a:pPr>
            <a:r>
              <a:rPr lang="nl-BE" sz="1400" dirty="0"/>
              <a:t>Personeel, Periferie (omgevingsfactoren locatie vestiging of dienst), </a:t>
            </a:r>
            <a:r>
              <a:rPr lang="nl-BE" sz="1400" dirty="0" err="1"/>
              <a:t>Packaging</a:t>
            </a:r>
            <a:r>
              <a:rPr lang="nl-BE" sz="1400" dirty="0"/>
              <a:t>, Partners, Presentatie (imago), Proces (diensten), </a:t>
            </a:r>
            <a:r>
              <a:rPr lang="nl-BE" sz="1400" dirty="0" err="1"/>
              <a:t>Physical</a:t>
            </a:r>
            <a:r>
              <a:rPr lang="nl-BE" sz="1400" dirty="0"/>
              <a:t> </a:t>
            </a:r>
            <a:r>
              <a:rPr lang="nl-BE" sz="1400" dirty="0" err="1"/>
              <a:t>evidence</a:t>
            </a:r>
            <a:r>
              <a:rPr lang="nl-BE" sz="1400" dirty="0"/>
              <a:t> (</a:t>
            </a:r>
            <a:r>
              <a:rPr lang="nl-BE" sz="1400" dirty="0" err="1"/>
              <a:t>testimonials</a:t>
            </a:r>
            <a:r>
              <a:rPr lang="nl-BE" sz="1400" dirty="0"/>
              <a:t> over kwaliteit)</a:t>
            </a:r>
          </a:p>
          <a:p>
            <a:endParaRPr lang="nl-BE" sz="1400" dirty="0"/>
          </a:p>
          <a:p>
            <a:r>
              <a:rPr lang="nl-BE" sz="1400" dirty="0"/>
              <a:t>Bewaak de consistentie tussen deze elementen</a:t>
            </a:r>
          </a:p>
          <a:p>
            <a:pPr marL="285750" indent="-285750">
              <a:buFont typeface="Wingdings" panose="05000000000000000000" pitchFamily="2" charset="2"/>
              <a:buChar char="ü"/>
            </a:pPr>
            <a:endParaRPr lang="nl-BE" sz="1400" dirty="0"/>
          </a:p>
        </p:txBody>
      </p:sp>
      <p:sp>
        <p:nvSpPr>
          <p:cNvPr id="17" name="Rechthoek 16"/>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8" name="Rechthoek 17"/>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9" name="Rechthoek 18"/>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20" name="Rechthoek 19"/>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21" name="Rechthoek 20"/>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24" name="Rechthoek 23"/>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25" name="Rechthoek 24"/>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26" name="Rechthoek 25"/>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27" name="Rechthoek 26"/>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28" name="Rechthoek 27"/>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29" name="Rechthoek 28"/>
          <p:cNvSpPr/>
          <p:nvPr/>
        </p:nvSpPr>
        <p:spPr>
          <a:xfrm>
            <a:off x="2881990" y="44326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pic>
        <p:nvPicPr>
          <p:cNvPr id="30" name="Afbeelding 29"/>
          <p:cNvPicPr>
            <a:picLocks noChangeAspect="1"/>
          </p:cNvPicPr>
          <p:nvPr/>
        </p:nvPicPr>
        <p:blipFill rotWithShape="1">
          <a:blip r:embed="rId3"/>
          <a:srcRect l="66824" t="18036" r="1001" b="17695"/>
          <a:stretch/>
        </p:blipFill>
        <p:spPr>
          <a:xfrm>
            <a:off x="0" y="926731"/>
            <a:ext cx="4051609" cy="2731422"/>
          </a:xfrm>
          <a:prstGeom prst="rect">
            <a:avLst/>
          </a:prstGeom>
        </p:spPr>
      </p:pic>
      <p:pic>
        <p:nvPicPr>
          <p:cNvPr id="2" name="Afbeelding 1"/>
          <p:cNvPicPr>
            <a:picLocks noChangeAspect="1"/>
          </p:cNvPicPr>
          <p:nvPr/>
        </p:nvPicPr>
        <p:blipFill rotWithShape="1">
          <a:blip r:embed="rId4"/>
          <a:srcRect l="66902" t="17066" r="2105" b="64094"/>
          <a:stretch/>
        </p:blipFill>
        <p:spPr>
          <a:xfrm>
            <a:off x="52952" y="1828089"/>
            <a:ext cx="2263431" cy="464353"/>
          </a:xfrm>
          <a:prstGeom prst="rect">
            <a:avLst/>
          </a:prstGeom>
        </p:spPr>
      </p:pic>
      <p:pic>
        <p:nvPicPr>
          <p:cNvPr id="3" name="Afbeelding 2"/>
          <p:cNvPicPr>
            <a:picLocks noChangeAspect="1"/>
          </p:cNvPicPr>
          <p:nvPr/>
        </p:nvPicPr>
        <p:blipFill rotWithShape="1">
          <a:blip r:embed="rId5"/>
          <a:srcRect l="66903" t="17066" r="1894" b="65656"/>
          <a:stretch/>
        </p:blipFill>
        <p:spPr>
          <a:xfrm>
            <a:off x="65419" y="2479707"/>
            <a:ext cx="2250964" cy="420639"/>
          </a:xfrm>
          <a:prstGeom prst="rect">
            <a:avLst/>
          </a:prstGeom>
        </p:spPr>
      </p:pic>
    </p:spTree>
    <p:extLst>
      <p:ext uri="{BB962C8B-B14F-4D97-AF65-F5344CB8AC3E}">
        <p14:creationId xmlns:p14="http://schemas.microsoft.com/office/powerpoint/2010/main" val="1244463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19</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Klantenrelatie</a:t>
            </a: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
        <p:nvSpPr>
          <p:cNvPr id="22" name="Rechthoek 21"/>
          <p:cNvSpPr/>
          <p:nvPr/>
        </p:nvSpPr>
        <p:spPr>
          <a:xfrm>
            <a:off x="5732738" y="1044009"/>
            <a:ext cx="3411262" cy="3108543"/>
          </a:xfrm>
          <a:prstGeom prst="rect">
            <a:avLst/>
          </a:prstGeom>
        </p:spPr>
        <p:txBody>
          <a:bodyPr wrap="square">
            <a:spAutoFit/>
          </a:bodyPr>
          <a:lstStyle/>
          <a:p>
            <a:pPr marL="285750" indent="-285750">
              <a:buFont typeface="Wingdings" panose="05000000000000000000" pitchFamily="2" charset="2"/>
              <a:buChar char="ü"/>
            </a:pPr>
            <a:r>
              <a:rPr lang="nl-BE" sz="1400" dirty="0"/>
              <a:t>Welke soort relatie verwacht de klant: persoonlijk, eenmalig, geautomatiseerd, </a:t>
            </a:r>
            <a:r>
              <a:rPr lang="nl-BE" sz="1400" dirty="0" err="1"/>
              <a:t>self-service</a:t>
            </a:r>
            <a:r>
              <a:rPr lang="nl-BE" sz="1400" dirty="0"/>
              <a:t>, </a:t>
            </a:r>
            <a:r>
              <a:rPr lang="nl-BE" sz="1400" dirty="0" err="1"/>
              <a:t>communities</a:t>
            </a:r>
            <a:r>
              <a:rPr lang="nl-BE" sz="1400" dirty="0"/>
              <a:t>, </a:t>
            </a:r>
            <a:r>
              <a:rPr lang="nl-BE" sz="1400" dirty="0" err="1"/>
              <a:t>one</a:t>
            </a:r>
            <a:r>
              <a:rPr lang="nl-BE" sz="1400" dirty="0"/>
              <a:t>-shot / retentie? Wat kosten deze?</a:t>
            </a:r>
          </a:p>
          <a:p>
            <a:pPr marL="285750" indent="-285750">
              <a:buFont typeface="Wingdings" panose="05000000000000000000" pitchFamily="2" charset="2"/>
              <a:buChar char="ü"/>
            </a:pPr>
            <a:r>
              <a:rPr lang="nl-BE" sz="1400" dirty="0"/>
              <a:t>Hoe zorg jij voor terugkerende klanten?</a:t>
            </a:r>
          </a:p>
          <a:p>
            <a:pPr marL="285750" indent="-285750">
              <a:buFont typeface="Wingdings" panose="05000000000000000000" pitchFamily="2" charset="2"/>
              <a:buChar char="ü"/>
            </a:pPr>
            <a:r>
              <a:rPr lang="nl-BE" sz="1400" dirty="0"/>
              <a:t>Kan je meer interacties met je klanten creëren?</a:t>
            </a:r>
          </a:p>
          <a:p>
            <a:pPr marL="285750" indent="-285750">
              <a:buFont typeface="Wingdings" panose="05000000000000000000" pitchFamily="2" charset="2"/>
              <a:buChar char="ü"/>
            </a:pPr>
            <a:r>
              <a:rPr lang="nl-BE" sz="1400" dirty="0"/>
              <a:t>Weet je wat je klanten over je bedrijf zeggen? Hoe speel je daarop in?</a:t>
            </a:r>
          </a:p>
          <a:p>
            <a:pPr marL="285750" indent="-285750">
              <a:buFont typeface="Wingdings" panose="05000000000000000000" pitchFamily="2" charset="2"/>
              <a:buChar char="ü"/>
            </a:pPr>
            <a:r>
              <a:rPr lang="nl-BE" sz="1400" dirty="0"/>
              <a:t>Zorg je ervoor dat je huidige klanten je ook nieuwe klanten bezorgen (</a:t>
            </a:r>
            <a:r>
              <a:rPr lang="nl-BE" sz="1400" dirty="0" err="1"/>
              <a:t>referral</a:t>
            </a:r>
            <a:r>
              <a:rPr lang="nl-BE" sz="1400" dirty="0"/>
              <a:t>)</a:t>
            </a:r>
          </a:p>
          <a:p>
            <a:pPr marL="285750" indent="-285750">
              <a:buFont typeface="Wingdings" panose="05000000000000000000" pitchFamily="2" charset="2"/>
              <a:buChar char="ü"/>
            </a:pPr>
            <a:r>
              <a:rPr lang="nl-BE" sz="1400" dirty="0"/>
              <a:t>En: hoe kan je meer contact hebben met je klanten? Hoe integreer je dit in je business model?</a:t>
            </a:r>
          </a:p>
        </p:txBody>
      </p:sp>
      <p:sp>
        <p:nvSpPr>
          <p:cNvPr id="17" name="Rechthoek 16"/>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8" name="Rechthoek 17"/>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9" name="Rechthoek 18"/>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20" name="Rechthoek 19"/>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21" name="Rechthoek 20"/>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24" name="Rechthoek 23"/>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25" name="Rechthoek 24"/>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26" name="Rechthoek 25"/>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27" name="Rechthoek 26"/>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28" name="Rechthoek 27"/>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29" name="Rechthoek 28"/>
          <p:cNvSpPr/>
          <p:nvPr/>
        </p:nvSpPr>
        <p:spPr>
          <a:xfrm>
            <a:off x="2881990" y="44326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pic>
        <p:nvPicPr>
          <p:cNvPr id="23" name="Afbeelding 22"/>
          <p:cNvPicPr>
            <a:picLocks noChangeAspect="1"/>
          </p:cNvPicPr>
          <p:nvPr/>
        </p:nvPicPr>
        <p:blipFill rotWithShape="1">
          <a:blip r:embed="rId3"/>
          <a:srcRect l="66902" t="17505" r="1158" b="16686"/>
          <a:stretch/>
        </p:blipFill>
        <p:spPr>
          <a:xfrm>
            <a:off x="980807" y="774511"/>
            <a:ext cx="4751931" cy="3304358"/>
          </a:xfrm>
          <a:prstGeom prst="rect">
            <a:avLst/>
          </a:prstGeom>
        </p:spPr>
      </p:pic>
    </p:spTree>
    <p:extLst>
      <p:ext uri="{BB962C8B-B14F-4D97-AF65-F5344CB8AC3E}">
        <p14:creationId xmlns:p14="http://schemas.microsoft.com/office/powerpoint/2010/main" val="198573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5E8CE9-879F-440C-97BA-E4533F72079D}"/>
              </a:ext>
            </a:extLst>
          </p:cNvPr>
          <p:cNvSpPr>
            <a:spLocks noGrp="1"/>
          </p:cNvSpPr>
          <p:nvPr>
            <p:ph type="title"/>
          </p:nvPr>
        </p:nvSpPr>
        <p:spPr>
          <a:xfrm>
            <a:off x="1043537" y="258826"/>
            <a:ext cx="7886700" cy="994172"/>
          </a:xfrm>
        </p:spPr>
        <p:txBody>
          <a:bodyPr>
            <a:normAutofit/>
          </a:bodyPr>
          <a:lstStyle/>
          <a:p>
            <a:r>
              <a:rPr lang="nl-NL" sz="3375" dirty="0"/>
              <a:t>                    Wie zijn we?</a:t>
            </a:r>
            <a:endParaRPr lang="nl-BE" sz="3375" dirty="0"/>
          </a:p>
        </p:txBody>
      </p:sp>
      <p:pic>
        <p:nvPicPr>
          <p:cNvPr id="4" name="Afbeelding 3">
            <a:extLst>
              <a:ext uri="{FF2B5EF4-FFF2-40B4-BE49-F238E27FC236}">
                <a16:creationId xmlns:a16="http://schemas.microsoft.com/office/drawing/2014/main" id="{945B6930-14EA-4CD9-A89E-8774B1F0D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20700" cy="1511822"/>
          </a:xfrm>
          <a:prstGeom prst="rect">
            <a:avLst/>
          </a:prstGeom>
        </p:spPr>
      </p:pic>
      <p:sp>
        <p:nvSpPr>
          <p:cNvPr id="5" name="Rechthoek 4">
            <a:extLst>
              <a:ext uri="{FF2B5EF4-FFF2-40B4-BE49-F238E27FC236}">
                <a16:creationId xmlns:a16="http://schemas.microsoft.com/office/drawing/2014/main" id="{70E00620-9D6F-42CF-91EE-46671BA8FA8D}"/>
              </a:ext>
            </a:extLst>
          </p:cNvPr>
          <p:cNvSpPr/>
          <p:nvPr/>
        </p:nvSpPr>
        <p:spPr>
          <a:xfrm>
            <a:off x="0" y="1501477"/>
            <a:ext cx="916598" cy="3642023"/>
          </a:xfrm>
          <a:prstGeom prst="rect">
            <a:avLst/>
          </a:prstGeom>
          <a:solidFill>
            <a:srgbClr val="7FC241"/>
          </a:solidFill>
          <a:ln>
            <a:solidFill>
              <a:srgbClr val="7FC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rgbClr val="7FC241"/>
              </a:solidFill>
            </a:endParaRPr>
          </a:p>
        </p:txBody>
      </p:sp>
      <p:pic>
        <p:nvPicPr>
          <p:cNvPr id="6" name="Afbeelding 5">
            <a:extLst>
              <a:ext uri="{FF2B5EF4-FFF2-40B4-BE49-F238E27FC236}">
                <a16:creationId xmlns:a16="http://schemas.microsoft.com/office/drawing/2014/main" id="{783828AD-C8FD-47A4-9340-9CA97F6E3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2044" y="4565092"/>
            <a:ext cx="2491956" cy="578408"/>
          </a:xfrm>
          <a:prstGeom prst="rect">
            <a:avLst/>
          </a:prstGeom>
        </p:spPr>
      </p:pic>
      <p:pic>
        <p:nvPicPr>
          <p:cNvPr id="9" name="Tijdelijke aanduiding voor inhoud 8">
            <a:extLst>
              <a:ext uri="{FF2B5EF4-FFF2-40B4-BE49-F238E27FC236}">
                <a16:creationId xmlns:a16="http://schemas.microsoft.com/office/drawing/2014/main" id="{0221B828-74FA-4A51-A94E-C633C3C53A6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367697" y="994173"/>
            <a:ext cx="2768657" cy="4149328"/>
          </a:xfrm>
        </p:spPr>
      </p:pic>
      <p:sp>
        <p:nvSpPr>
          <p:cNvPr id="10" name="Tekstvak 9">
            <a:extLst>
              <a:ext uri="{FF2B5EF4-FFF2-40B4-BE49-F238E27FC236}">
                <a16:creationId xmlns:a16="http://schemas.microsoft.com/office/drawing/2014/main" id="{92EA529A-9D62-4A96-AF71-CA5E079DE782}"/>
              </a:ext>
            </a:extLst>
          </p:cNvPr>
          <p:cNvSpPr txBox="1"/>
          <p:nvPr/>
        </p:nvSpPr>
        <p:spPr>
          <a:xfrm>
            <a:off x="6438281" y="2618712"/>
            <a:ext cx="2491956" cy="923330"/>
          </a:xfrm>
          <a:prstGeom prst="rect">
            <a:avLst/>
          </a:prstGeom>
          <a:noFill/>
        </p:spPr>
        <p:txBody>
          <a:bodyPr wrap="square" rtlCol="0">
            <a:spAutoFit/>
          </a:bodyPr>
          <a:lstStyle/>
          <a:p>
            <a:r>
              <a:rPr lang="nl-BE" sz="1350" dirty="0">
                <a:latin typeface="Arial" panose="020B0604020202020204" pitchFamily="34" charset="0"/>
                <a:cs typeface="Arial" panose="020B0604020202020204" pitchFamily="34" charset="0"/>
              </a:rPr>
              <a:t>Lucas Bellens (studenten)</a:t>
            </a:r>
          </a:p>
          <a:p>
            <a:r>
              <a:rPr lang="nl-BE" sz="1350" dirty="0">
                <a:latin typeface="Arial" panose="020B0604020202020204" pitchFamily="34" charset="0"/>
                <a:cs typeface="Arial" panose="020B0604020202020204" pitchFamily="34" charset="0"/>
                <a:hlinkClick r:id="rId6"/>
              </a:rPr>
              <a:t>lucas.bellens@voka.be</a:t>
            </a:r>
            <a:r>
              <a:rPr lang="nl-BE" sz="1350" dirty="0">
                <a:latin typeface="Arial" panose="020B0604020202020204" pitchFamily="34" charset="0"/>
                <a:cs typeface="Arial" panose="020B0604020202020204" pitchFamily="34" charset="0"/>
              </a:rPr>
              <a:t>	</a:t>
            </a:r>
          </a:p>
          <a:p>
            <a:r>
              <a:rPr lang="nl-BE" sz="1350" dirty="0">
                <a:latin typeface="Arial" panose="020B0604020202020204" pitchFamily="34" charset="0"/>
                <a:cs typeface="Arial" panose="020B0604020202020204" pitchFamily="34" charset="0"/>
              </a:rPr>
              <a:t>0478 50 86 91</a:t>
            </a:r>
          </a:p>
          <a:p>
            <a:endParaRPr lang="nl-BE" sz="1350" dirty="0">
              <a:latin typeface="Arial" panose="020B0604020202020204" pitchFamily="34" charset="0"/>
              <a:cs typeface="Arial" panose="020B0604020202020204" pitchFamily="34" charset="0"/>
            </a:endParaRPr>
          </a:p>
        </p:txBody>
      </p:sp>
      <p:pic>
        <p:nvPicPr>
          <p:cNvPr id="13" name="Afbeelding 12">
            <a:extLst>
              <a:ext uri="{FF2B5EF4-FFF2-40B4-BE49-F238E27FC236}">
                <a16:creationId xmlns:a16="http://schemas.microsoft.com/office/drawing/2014/main" id="{54CD3CC7-1611-43F6-B5DE-B29BEBC29E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157" y="1774960"/>
            <a:ext cx="656282" cy="656282"/>
          </a:xfrm>
          <a:prstGeom prst="rect">
            <a:avLst/>
          </a:prstGeom>
        </p:spPr>
      </p:pic>
      <p:sp>
        <p:nvSpPr>
          <p:cNvPr id="11" name="Tekstvak 10">
            <a:extLst>
              <a:ext uri="{FF2B5EF4-FFF2-40B4-BE49-F238E27FC236}">
                <a16:creationId xmlns:a16="http://schemas.microsoft.com/office/drawing/2014/main" id="{56A290F7-C8A9-4DDD-87BF-39243D2274D6}"/>
              </a:ext>
            </a:extLst>
          </p:cNvPr>
          <p:cNvSpPr txBox="1"/>
          <p:nvPr/>
        </p:nvSpPr>
        <p:spPr>
          <a:xfrm>
            <a:off x="1324534" y="1652977"/>
            <a:ext cx="2320364" cy="715581"/>
          </a:xfrm>
          <a:prstGeom prst="rect">
            <a:avLst/>
          </a:prstGeom>
          <a:noFill/>
        </p:spPr>
        <p:txBody>
          <a:bodyPr wrap="square" rtlCol="0">
            <a:spAutoFit/>
          </a:bodyPr>
          <a:lstStyle/>
          <a:p>
            <a:r>
              <a:rPr lang="nl-BE" sz="1350" dirty="0">
                <a:latin typeface="Arial" panose="020B0604020202020204" pitchFamily="34" charset="0"/>
                <a:cs typeface="Arial" panose="020B0604020202020204" pitchFamily="34" charset="0"/>
              </a:rPr>
              <a:t>Joeri Stoop	</a:t>
            </a:r>
          </a:p>
          <a:p>
            <a:r>
              <a:rPr lang="nl-BE" sz="1350" dirty="0">
                <a:latin typeface="Arial" panose="020B0604020202020204" pitchFamily="34" charset="0"/>
                <a:cs typeface="Arial" panose="020B0604020202020204" pitchFamily="34" charset="0"/>
                <a:hlinkClick r:id="rId8"/>
              </a:rPr>
              <a:t>Joeri.Stoop@voka.be</a:t>
            </a:r>
            <a:r>
              <a:rPr lang="nl-BE" sz="1350" dirty="0">
                <a:latin typeface="Arial" panose="020B0604020202020204" pitchFamily="34" charset="0"/>
                <a:cs typeface="Arial" panose="020B0604020202020204" pitchFamily="34" charset="0"/>
              </a:rPr>
              <a:t>	</a:t>
            </a:r>
          </a:p>
          <a:p>
            <a:r>
              <a:rPr lang="nl-BE" sz="1350" dirty="0">
                <a:latin typeface="Arial" panose="020B0604020202020204" pitchFamily="34" charset="0"/>
                <a:cs typeface="Arial" panose="020B0604020202020204" pitchFamily="34" charset="0"/>
              </a:rPr>
              <a:t>0478 20 70 18</a:t>
            </a:r>
          </a:p>
        </p:txBody>
      </p:sp>
    </p:spTree>
    <p:extLst>
      <p:ext uri="{BB962C8B-B14F-4D97-AF65-F5344CB8AC3E}">
        <p14:creationId xmlns:p14="http://schemas.microsoft.com/office/powerpoint/2010/main" val="2392345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20</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Klantenrelatie</a:t>
            </a: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
        <p:nvSpPr>
          <p:cNvPr id="22" name="Rechthoek 21"/>
          <p:cNvSpPr/>
          <p:nvPr/>
        </p:nvSpPr>
        <p:spPr>
          <a:xfrm>
            <a:off x="5732738" y="1044009"/>
            <a:ext cx="3411262" cy="3108543"/>
          </a:xfrm>
          <a:prstGeom prst="rect">
            <a:avLst/>
          </a:prstGeom>
        </p:spPr>
        <p:txBody>
          <a:bodyPr wrap="square">
            <a:spAutoFit/>
          </a:bodyPr>
          <a:lstStyle/>
          <a:p>
            <a:r>
              <a:rPr lang="nl-BE" sz="1400" u="sng" dirty="0" err="1">
                <a:sym typeface="Wingdings" panose="05000000000000000000" pitchFamily="2" charset="2"/>
              </a:rPr>
              <a:t>Categoriën</a:t>
            </a:r>
            <a:r>
              <a:rPr lang="nl-BE" sz="1400" u="sng" dirty="0">
                <a:sym typeface="Wingdings" panose="05000000000000000000" pitchFamily="2" charset="2"/>
              </a:rPr>
              <a:t> van klantenrelaties, vaak ook per segment:</a:t>
            </a:r>
          </a:p>
          <a:p>
            <a:endParaRPr lang="nl-BE" sz="1400" u="sng" dirty="0">
              <a:sym typeface="Wingdings" panose="05000000000000000000" pitchFamily="2" charset="2"/>
            </a:endParaRPr>
          </a:p>
          <a:p>
            <a:pPr marL="171450" indent="-171450">
              <a:buFontTx/>
              <a:buChar char="-"/>
            </a:pPr>
            <a:r>
              <a:rPr lang="nl-BE" sz="1400" dirty="0">
                <a:sym typeface="Wingdings" panose="05000000000000000000" pitchFamily="2" charset="2"/>
              </a:rPr>
              <a:t>Personal </a:t>
            </a:r>
            <a:r>
              <a:rPr lang="nl-BE" sz="1400" dirty="0" err="1">
                <a:sym typeface="Wingdings" panose="05000000000000000000" pitchFamily="2" charset="2"/>
              </a:rPr>
              <a:t>assintance</a:t>
            </a:r>
            <a:r>
              <a:rPr lang="nl-BE" sz="1400" dirty="0">
                <a:sym typeface="Wingdings" panose="05000000000000000000" pitchFamily="2" charset="2"/>
              </a:rPr>
              <a:t>: via </a:t>
            </a:r>
            <a:r>
              <a:rPr lang="nl-BE" sz="1400" dirty="0" err="1">
                <a:sym typeface="Wingdings" panose="05000000000000000000" pitchFamily="2" charset="2"/>
              </a:rPr>
              <a:t>calldesk</a:t>
            </a:r>
            <a:r>
              <a:rPr lang="nl-BE" sz="1400" dirty="0">
                <a:sym typeface="Wingdings" panose="05000000000000000000" pitchFamily="2" charset="2"/>
              </a:rPr>
              <a:t> of geautomatiseerde email</a:t>
            </a:r>
          </a:p>
          <a:p>
            <a:pPr marL="171450" indent="-171450">
              <a:buFontTx/>
              <a:buChar char="-"/>
            </a:pPr>
            <a:r>
              <a:rPr lang="nl-BE" sz="1400" dirty="0" err="1">
                <a:sym typeface="Wingdings" panose="05000000000000000000" pitchFamily="2" charset="2"/>
              </a:rPr>
              <a:t>Dedicated</a:t>
            </a:r>
            <a:r>
              <a:rPr lang="nl-BE" sz="1400" dirty="0">
                <a:sym typeface="Wingdings" panose="05000000000000000000" pitchFamily="2" charset="2"/>
              </a:rPr>
              <a:t> personal assistance: een accountmanager die zich specifiek toe kan leggen op een klant of beperkt aantal klanten?</a:t>
            </a:r>
          </a:p>
          <a:p>
            <a:pPr marL="171450" indent="-171450">
              <a:buFontTx/>
              <a:buChar char="-"/>
            </a:pPr>
            <a:r>
              <a:rPr lang="nl-BE" sz="1400" dirty="0" err="1">
                <a:sym typeface="Wingdings" panose="05000000000000000000" pitchFamily="2" charset="2"/>
              </a:rPr>
              <a:t>Self-service</a:t>
            </a:r>
            <a:r>
              <a:rPr lang="nl-BE" sz="1400" dirty="0">
                <a:sym typeface="Wingdings" panose="05000000000000000000" pitchFamily="2" charset="2"/>
              </a:rPr>
              <a:t>: volledig geautomatiseerd antwoorden checklist</a:t>
            </a:r>
          </a:p>
          <a:p>
            <a:pPr marL="171450" indent="-171450">
              <a:buFontTx/>
              <a:buChar char="-"/>
            </a:pPr>
            <a:r>
              <a:rPr lang="nl-BE" sz="1400" dirty="0">
                <a:sym typeface="Wingdings" panose="05000000000000000000" pitchFamily="2" charset="2"/>
              </a:rPr>
              <a:t>Community platform</a:t>
            </a:r>
          </a:p>
          <a:p>
            <a:pPr marL="171450" indent="-171450">
              <a:buFontTx/>
              <a:buChar char="-"/>
            </a:pPr>
            <a:r>
              <a:rPr lang="nl-BE" sz="1400" dirty="0">
                <a:sym typeface="Wingdings" panose="05000000000000000000" pitchFamily="2" charset="2"/>
              </a:rPr>
              <a:t>Co-</a:t>
            </a:r>
            <a:r>
              <a:rPr lang="nl-BE" sz="1400" dirty="0" err="1">
                <a:sym typeface="Wingdings" panose="05000000000000000000" pitchFamily="2" charset="2"/>
              </a:rPr>
              <a:t>creation</a:t>
            </a:r>
            <a:r>
              <a:rPr lang="nl-BE" sz="1400" dirty="0">
                <a:sym typeface="Wingdings" panose="05000000000000000000" pitchFamily="2" charset="2"/>
              </a:rPr>
              <a:t>: Amazon, feedback on </a:t>
            </a:r>
            <a:r>
              <a:rPr lang="nl-BE" sz="1400" dirty="0" err="1">
                <a:sym typeface="Wingdings" panose="05000000000000000000" pitchFamily="2" charset="2"/>
              </a:rPr>
              <a:t>books</a:t>
            </a:r>
            <a:r>
              <a:rPr lang="nl-BE" sz="1400" dirty="0">
                <a:sym typeface="Wingdings" panose="05000000000000000000" pitchFamily="2" charset="2"/>
              </a:rPr>
              <a:t>, </a:t>
            </a:r>
            <a:r>
              <a:rPr lang="nl-BE" sz="1400" dirty="0" err="1">
                <a:sym typeface="Wingdings" panose="05000000000000000000" pitchFamily="2" charset="2"/>
              </a:rPr>
              <a:t>decathlon</a:t>
            </a:r>
            <a:r>
              <a:rPr lang="nl-BE" sz="1400" dirty="0">
                <a:sym typeface="Wingdings" panose="05000000000000000000" pitchFamily="2" charset="2"/>
              </a:rPr>
              <a:t>; </a:t>
            </a:r>
            <a:r>
              <a:rPr lang="nl-BE" sz="1400" dirty="0" err="1">
                <a:sym typeface="Wingdings" panose="05000000000000000000" pitchFamily="2" charset="2"/>
              </a:rPr>
              <a:t>invent</a:t>
            </a:r>
            <a:r>
              <a:rPr lang="nl-BE" sz="1400" dirty="0">
                <a:sym typeface="Wingdings" panose="05000000000000000000" pitchFamily="2" charset="2"/>
              </a:rPr>
              <a:t> a sportproduct</a:t>
            </a:r>
          </a:p>
        </p:txBody>
      </p:sp>
      <p:sp>
        <p:nvSpPr>
          <p:cNvPr id="17" name="Rechthoek 16"/>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8" name="Rechthoek 17"/>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9" name="Rechthoek 18"/>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20" name="Rechthoek 19"/>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21" name="Rechthoek 20"/>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24" name="Rechthoek 23"/>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25" name="Rechthoek 24"/>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26" name="Rechthoek 25"/>
          <p:cNvSpPr/>
          <p:nvPr/>
        </p:nvSpPr>
        <p:spPr>
          <a:xfrm>
            <a:off x="6883565" y="4375516"/>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27" name="Rechthoek 26"/>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28" name="Rechthoek 27"/>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29" name="Rechthoek 28"/>
          <p:cNvSpPr/>
          <p:nvPr/>
        </p:nvSpPr>
        <p:spPr>
          <a:xfrm>
            <a:off x="2881990" y="44326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pic>
        <p:nvPicPr>
          <p:cNvPr id="23" name="Afbeelding 22"/>
          <p:cNvPicPr>
            <a:picLocks noChangeAspect="1"/>
          </p:cNvPicPr>
          <p:nvPr/>
        </p:nvPicPr>
        <p:blipFill rotWithShape="1">
          <a:blip r:embed="rId3"/>
          <a:srcRect l="66902" t="17505" r="1158" b="16686"/>
          <a:stretch/>
        </p:blipFill>
        <p:spPr>
          <a:xfrm>
            <a:off x="980807" y="774511"/>
            <a:ext cx="4751931" cy="3304358"/>
          </a:xfrm>
          <a:prstGeom prst="rect">
            <a:avLst/>
          </a:prstGeom>
        </p:spPr>
      </p:pic>
    </p:spTree>
    <p:extLst>
      <p:ext uri="{BB962C8B-B14F-4D97-AF65-F5344CB8AC3E}">
        <p14:creationId xmlns:p14="http://schemas.microsoft.com/office/powerpoint/2010/main" val="7471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21</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Inkomstenstromen</a:t>
            </a: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
        <p:nvSpPr>
          <p:cNvPr id="22" name="Rechthoek 21"/>
          <p:cNvSpPr/>
          <p:nvPr/>
        </p:nvSpPr>
        <p:spPr>
          <a:xfrm>
            <a:off x="5732738" y="1044009"/>
            <a:ext cx="3411261" cy="3539430"/>
          </a:xfrm>
          <a:prstGeom prst="rect">
            <a:avLst/>
          </a:prstGeom>
        </p:spPr>
        <p:txBody>
          <a:bodyPr wrap="square">
            <a:spAutoFit/>
          </a:bodyPr>
          <a:lstStyle/>
          <a:p>
            <a:pPr marL="285750" indent="-285750">
              <a:buFont typeface="Wingdings" panose="05000000000000000000" pitchFamily="2" charset="2"/>
              <a:buChar char="ü"/>
            </a:pPr>
            <a:r>
              <a:rPr lang="nl-BE" sz="1400" dirty="0"/>
              <a:t>Wat is je verdienmodel: </a:t>
            </a:r>
          </a:p>
          <a:p>
            <a:pPr marL="742950" lvl="1" indent="-285750">
              <a:buFont typeface="Wingdings" panose="05000000000000000000" pitchFamily="2" charset="2"/>
              <a:buChar char="ü"/>
            </a:pPr>
            <a:r>
              <a:rPr lang="nl-BE" sz="1400" dirty="0"/>
              <a:t>Verkoop, </a:t>
            </a:r>
            <a:r>
              <a:rPr lang="nl-BE" sz="1400" dirty="0" err="1"/>
              <a:t>gebruiksfee</a:t>
            </a:r>
            <a:r>
              <a:rPr lang="nl-BE" sz="1400" dirty="0"/>
              <a:t>, licentie, abonnement, advertenties, verhuur / leasing</a:t>
            </a:r>
          </a:p>
          <a:p>
            <a:pPr marL="742950" lvl="1" indent="-285750">
              <a:buFont typeface="Wingdings" panose="05000000000000000000" pitchFamily="2" charset="2"/>
              <a:buChar char="ü"/>
            </a:pPr>
            <a:r>
              <a:rPr lang="nl-BE" sz="1400" dirty="0" err="1"/>
              <a:t>One</a:t>
            </a:r>
            <a:r>
              <a:rPr lang="nl-BE" sz="1400" dirty="0"/>
              <a:t> shot of terugkerend</a:t>
            </a:r>
          </a:p>
          <a:p>
            <a:pPr marL="742950" lvl="1" indent="-285750">
              <a:buFont typeface="Wingdings" panose="05000000000000000000" pitchFamily="2" charset="2"/>
              <a:buChar char="ü"/>
            </a:pPr>
            <a:r>
              <a:rPr lang="nl-BE" sz="1400" b="1" dirty="0"/>
              <a:t>Prijszetting (vast, dynamisch?)</a:t>
            </a:r>
          </a:p>
          <a:p>
            <a:pPr marL="285750" indent="-285750">
              <a:buFont typeface="Wingdings" panose="05000000000000000000" pitchFamily="2" charset="2"/>
              <a:buChar char="ü"/>
            </a:pPr>
            <a:endParaRPr lang="nl-BE" sz="1400" dirty="0"/>
          </a:p>
          <a:p>
            <a:pPr marL="285750" indent="-285750">
              <a:buFont typeface="Wingdings" panose="05000000000000000000" pitchFamily="2" charset="2"/>
              <a:buChar char="ü"/>
            </a:pPr>
            <a:r>
              <a:rPr lang="nl-BE" sz="1400" dirty="0"/>
              <a:t>Wie betaalt waarvoor? Welke klanten zorgen voor de meeste inkomsten?</a:t>
            </a:r>
          </a:p>
          <a:p>
            <a:pPr marL="285750" indent="-285750">
              <a:buFont typeface="Wingdings" panose="05000000000000000000" pitchFamily="2" charset="2"/>
              <a:buChar char="ü"/>
            </a:pPr>
            <a:r>
              <a:rPr lang="nl-BE" sz="1400" dirty="0"/>
              <a:t>Kun je inkomsten </a:t>
            </a:r>
            <a:r>
              <a:rPr lang="nl-BE" sz="1400" dirty="0" err="1"/>
              <a:t>recurrent</a:t>
            </a:r>
            <a:r>
              <a:rPr lang="nl-BE" sz="1400" dirty="0"/>
              <a:t> maken?</a:t>
            </a:r>
          </a:p>
          <a:p>
            <a:pPr marL="285750" indent="-285750">
              <a:buFont typeface="Wingdings" panose="05000000000000000000" pitchFamily="2" charset="2"/>
              <a:buChar char="ü"/>
            </a:pPr>
            <a:r>
              <a:rPr lang="nl-BE" sz="1400" dirty="0"/>
              <a:t>Wat is de contributie van elke inkomstenstroom in de totale omzet?</a:t>
            </a:r>
          </a:p>
          <a:p>
            <a:pPr marL="285750" indent="-285750">
              <a:buFont typeface="Wingdings" panose="05000000000000000000" pitchFamily="2" charset="2"/>
              <a:buChar char="ü"/>
            </a:pPr>
            <a:r>
              <a:rPr lang="nl-BE" sz="1400" dirty="0"/>
              <a:t>En: waarvoor betalen je klanten NIET? Waar kun je geld verdienen dat anderen laten liggen?</a:t>
            </a:r>
          </a:p>
          <a:p>
            <a:pPr marL="285750" indent="-285750">
              <a:buFont typeface="Wingdings" panose="05000000000000000000" pitchFamily="2" charset="2"/>
              <a:buChar char="ü"/>
            </a:pPr>
            <a:endParaRPr lang="nl-BE" sz="1400" dirty="0"/>
          </a:p>
        </p:txBody>
      </p:sp>
      <p:sp>
        <p:nvSpPr>
          <p:cNvPr id="17" name="Rechthoek 16"/>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8" name="Rechthoek 17"/>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9" name="Rechthoek 18"/>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20" name="Rechthoek 19"/>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21" name="Rechthoek 20"/>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24" name="Rechthoek 23"/>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25" name="Rechthoek 24"/>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26" name="Rechthoek 25"/>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27" name="Rechthoek 26"/>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28" name="Rechthoek 27"/>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29" name="Rechthoek 28"/>
          <p:cNvSpPr/>
          <p:nvPr/>
        </p:nvSpPr>
        <p:spPr>
          <a:xfrm>
            <a:off x="2881990" y="44326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pic>
        <p:nvPicPr>
          <p:cNvPr id="23" name="Afbeelding 22"/>
          <p:cNvPicPr>
            <a:picLocks noChangeAspect="1"/>
          </p:cNvPicPr>
          <p:nvPr/>
        </p:nvPicPr>
        <p:blipFill rotWithShape="1">
          <a:blip r:embed="rId3"/>
          <a:srcRect l="66902" t="17817" r="1053" b="16998"/>
          <a:stretch/>
        </p:blipFill>
        <p:spPr>
          <a:xfrm>
            <a:off x="980808" y="768078"/>
            <a:ext cx="4751930" cy="3262288"/>
          </a:xfrm>
          <a:prstGeom prst="rect">
            <a:avLst/>
          </a:prstGeom>
        </p:spPr>
      </p:pic>
    </p:spTree>
    <p:extLst>
      <p:ext uri="{BB962C8B-B14F-4D97-AF65-F5344CB8AC3E}">
        <p14:creationId xmlns:p14="http://schemas.microsoft.com/office/powerpoint/2010/main" val="240384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22</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Sleutelmiddelen</a:t>
            </a: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
        <p:nvSpPr>
          <p:cNvPr id="22" name="Rechthoek 21"/>
          <p:cNvSpPr/>
          <p:nvPr/>
        </p:nvSpPr>
        <p:spPr>
          <a:xfrm>
            <a:off x="5383822" y="893221"/>
            <a:ext cx="3411262" cy="3539430"/>
          </a:xfrm>
          <a:prstGeom prst="rect">
            <a:avLst/>
          </a:prstGeom>
        </p:spPr>
        <p:txBody>
          <a:bodyPr wrap="square">
            <a:spAutoFit/>
          </a:bodyPr>
          <a:lstStyle/>
          <a:p>
            <a:pPr marL="285750" indent="-285750">
              <a:buFont typeface="Wingdings" panose="05000000000000000000" pitchFamily="2" charset="2"/>
              <a:buChar char="ü"/>
            </a:pPr>
            <a:r>
              <a:rPr lang="nl-BE" sz="1400" dirty="0"/>
              <a:t>Set middelen die je nodig hebt om de sleutelactiviteiten te kunnen uitvoeren</a:t>
            </a:r>
          </a:p>
          <a:p>
            <a:pPr marL="742950" lvl="1" indent="-285750">
              <a:buFont typeface="Wingdings" panose="05000000000000000000" pitchFamily="2" charset="2"/>
              <a:buChar char="ü"/>
            </a:pPr>
            <a:r>
              <a:rPr lang="nl-BE" sz="1400" dirty="0"/>
              <a:t>IP: merknaam, patenten</a:t>
            </a:r>
          </a:p>
          <a:p>
            <a:pPr marL="742950" lvl="1" indent="-285750">
              <a:buFont typeface="Wingdings" panose="05000000000000000000" pitchFamily="2" charset="2"/>
              <a:buChar char="ü"/>
            </a:pPr>
            <a:r>
              <a:rPr lang="nl-BE" sz="1400" dirty="0"/>
              <a:t>Talent: competenties, freelancers</a:t>
            </a:r>
          </a:p>
          <a:p>
            <a:pPr marL="742950" lvl="1" indent="-285750">
              <a:buFont typeface="Wingdings" panose="05000000000000000000" pitchFamily="2" charset="2"/>
              <a:buChar char="ü"/>
            </a:pPr>
            <a:r>
              <a:rPr lang="nl-BE" sz="1400" dirty="0"/>
              <a:t>Infrastructuur: machinepark, hardware, materiaal, locatie</a:t>
            </a:r>
          </a:p>
          <a:p>
            <a:pPr marL="742950" lvl="1" indent="-285750">
              <a:buFont typeface="Wingdings" panose="05000000000000000000" pitchFamily="2" charset="2"/>
              <a:buChar char="ü"/>
            </a:pPr>
            <a:r>
              <a:rPr lang="nl-BE" sz="1400" dirty="0"/>
              <a:t>Software</a:t>
            </a:r>
          </a:p>
          <a:p>
            <a:pPr marL="742950" lvl="1" indent="-285750">
              <a:buFont typeface="Wingdings" panose="05000000000000000000" pitchFamily="2" charset="2"/>
              <a:buChar char="ü"/>
            </a:pPr>
            <a:r>
              <a:rPr lang="nl-BE" sz="1400" dirty="0"/>
              <a:t>Human: Personeel</a:t>
            </a:r>
          </a:p>
          <a:p>
            <a:pPr marL="742950" lvl="1" indent="-285750">
              <a:buFont typeface="Wingdings" panose="05000000000000000000" pitchFamily="2" charset="2"/>
              <a:buChar char="ü"/>
            </a:pPr>
            <a:r>
              <a:rPr lang="nl-BE" sz="1400" dirty="0"/>
              <a:t>Financiële middelen</a:t>
            </a:r>
          </a:p>
          <a:p>
            <a:pPr marL="742950" lvl="1" indent="-285750">
              <a:buFont typeface="Wingdings" panose="05000000000000000000" pitchFamily="2" charset="2"/>
              <a:buChar char="ü"/>
            </a:pPr>
            <a:r>
              <a:rPr lang="nl-BE" sz="1400" dirty="0"/>
              <a:t>…</a:t>
            </a:r>
          </a:p>
          <a:p>
            <a:pPr marL="285750" indent="-285750">
              <a:buFont typeface="Wingdings" panose="05000000000000000000" pitchFamily="2" charset="2"/>
              <a:buChar char="ü"/>
            </a:pPr>
            <a:r>
              <a:rPr lang="nl-BE" sz="1400" dirty="0"/>
              <a:t>Wat heb je in huis en waarvoor ben je afhankelijk van anderen? Welke zijn uniek </a:t>
            </a:r>
            <a:r>
              <a:rPr lang="nl-BE" sz="1400" dirty="0" err="1"/>
              <a:t>tov</a:t>
            </a:r>
            <a:r>
              <a:rPr lang="nl-BE" sz="1400" dirty="0"/>
              <a:t> concurrentie</a:t>
            </a:r>
          </a:p>
          <a:p>
            <a:pPr marL="285750" indent="-285750">
              <a:buFont typeface="Wingdings" panose="05000000000000000000" pitchFamily="2" charset="2"/>
              <a:buChar char="ü"/>
            </a:pPr>
            <a:r>
              <a:rPr lang="nl-BE" sz="1400" dirty="0"/>
              <a:t>Zijn er middelen waar je op zou kunnen besparen (bootstrapping)?</a:t>
            </a:r>
          </a:p>
          <a:p>
            <a:pPr marL="285750" indent="-285750">
              <a:buFont typeface="Wingdings" panose="05000000000000000000" pitchFamily="2" charset="2"/>
              <a:buChar char="ü"/>
            </a:pPr>
            <a:r>
              <a:rPr lang="nl-BE" sz="1400" dirty="0"/>
              <a:t>En: hoe benut je beter je middelen?</a:t>
            </a:r>
          </a:p>
        </p:txBody>
      </p:sp>
      <p:sp>
        <p:nvSpPr>
          <p:cNvPr id="17" name="Rechthoek 16"/>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8" name="Rechthoek 17"/>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9" name="Rechthoek 18"/>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20" name="Rechthoek 19"/>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21" name="Rechthoek 20"/>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24" name="Rechthoek 23"/>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25" name="Rechthoek 24"/>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26" name="Rechthoek 25"/>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27" name="Rechthoek 26"/>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28" name="Rechthoek 27"/>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29" name="Rechthoek 28"/>
          <p:cNvSpPr/>
          <p:nvPr/>
        </p:nvSpPr>
        <p:spPr>
          <a:xfrm>
            <a:off x="2881990" y="44326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pic>
        <p:nvPicPr>
          <p:cNvPr id="23" name="Afbeelding 22"/>
          <p:cNvPicPr>
            <a:picLocks noChangeAspect="1"/>
          </p:cNvPicPr>
          <p:nvPr/>
        </p:nvPicPr>
        <p:blipFill rotWithShape="1">
          <a:blip r:embed="rId3"/>
          <a:srcRect l="66902" t="17193" r="1053" b="16998"/>
          <a:stretch/>
        </p:blipFill>
        <p:spPr>
          <a:xfrm>
            <a:off x="936192" y="768078"/>
            <a:ext cx="4327184" cy="3295548"/>
          </a:xfrm>
          <a:prstGeom prst="rect">
            <a:avLst/>
          </a:prstGeom>
        </p:spPr>
      </p:pic>
    </p:spTree>
    <p:extLst>
      <p:ext uri="{BB962C8B-B14F-4D97-AF65-F5344CB8AC3E}">
        <p14:creationId xmlns:p14="http://schemas.microsoft.com/office/powerpoint/2010/main" val="87049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23</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Sleutelactiviteiten </a:t>
            </a:r>
            <a:br>
              <a:rPr lang="nl-NL" dirty="0">
                <a:latin typeface="Arial Black" panose="020B0A04020102020204" pitchFamily="34" charset="0"/>
              </a:rPr>
            </a:br>
            <a:r>
              <a:rPr lang="nl-BE" sz="2000" dirty="0">
                <a:latin typeface="Arial Black" panose="020B0A04020102020204" pitchFamily="34" charset="0"/>
              </a:rPr>
              <a:t>Activiteiten die een onderneming zelf doet</a:t>
            </a:r>
            <a:br>
              <a:rPr lang="nl-BE" sz="2000" dirty="0">
                <a:latin typeface="Arial Black" panose="020B0A04020102020204" pitchFamily="34" charset="0"/>
              </a:rPr>
            </a:br>
            <a:endParaRPr lang="nl-NL" sz="2000" dirty="0">
              <a:latin typeface="Arial Black" panose="020B0A04020102020204" pitchFamily="34" charset="0"/>
            </a:endParaRP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
        <p:nvSpPr>
          <p:cNvPr id="22" name="Rechthoek 21"/>
          <p:cNvSpPr/>
          <p:nvPr/>
        </p:nvSpPr>
        <p:spPr>
          <a:xfrm>
            <a:off x="5455341" y="1126761"/>
            <a:ext cx="3348004" cy="3323987"/>
          </a:xfrm>
          <a:prstGeom prst="rect">
            <a:avLst/>
          </a:prstGeom>
        </p:spPr>
        <p:txBody>
          <a:bodyPr wrap="square">
            <a:spAutoFit/>
          </a:bodyPr>
          <a:lstStyle/>
          <a:p>
            <a:pPr marL="285750" indent="-285750">
              <a:buFont typeface="Wingdings" panose="05000000000000000000" pitchFamily="2" charset="2"/>
              <a:buChar char="ü"/>
            </a:pPr>
            <a:r>
              <a:rPr lang="nl-BE" sz="1400" dirty="0"/>
              <a:t>Welke processen / activiteiten voer je uit om je Value </a:t>
            </a:r>
            <a:r>
              <a:rPr lang="nl-BE" sz="1400" dirty="0" err="1"/>
              <a:t>Proposition</a:t>
            </a:r>
            <a:r>
              <a:rPr lang="nl-BE" sz="1400" dirty="0"/>
              <a:t> en BMC te realiseren (kernprocessen)?</a:t>
            </a:r>
          </a:p>
          <a:p>
            <a:pPr marL="285750" indent="-285750">
              <a:buFont typeface="Wingdings" panose="05000000000000000000" pitchFamily="2" charset="2"/>
              <a:buChar char="ü"/>
            </a:pPr>
            <a:r>
              <a:rPr lang="nl-BE" sz="1400" dirty="0"/>
              <a:t>Heb je alle processen in kaart gebracht, alsook hun interacties (</a:t>
            </a:r>
            <a:r>
              <a:rPr lang="nl-BE" sz="1400" dirty="0" err="1"/>
              <a:t>value</a:t>
            </a:r>
            <a:r>
              <a:rPr lang="nl-BE" sz="1400" dirty="0"/>
              <a:t> chain en </a:t>
            </a:r>
            <a:r>
              <a:rPr lang="nl-BE" sz="1400" dirty="0" err="1"/>
              <a:t>processflows</a:t>
            </a:r>
            <a:r>
              <a:rPr lang="nl-BE" sz="1400" dirty="0"/>
              <a:t>)</a:t>
            </a:r>
          </a:p>
          <a:p>
            <a:pPr marL="285750" indent="-285750">
              <a:buFont typeface="Wingdings" panose="05000000000000000000" pitchFamily="2" charset="2"/>
              <a:buChar char="ü"/>
            </a:pPr>
            <a:r>
              <a:rPr lang="nl-BE" sz="1400" dirty="0"/>
              <a:t>Heb je objectieven, regels en </a:t>
            </a:r>
            <a:r>
              <a:rPr lang="nl-BE" sz="1400" dirty="0" err="1"/>
              <a:t>metrieken</a:t>
            </a:r>
            <a:r>
              <a:rPr lang="nl-BE" sz="1400" dirty="0"/>
              <a:t> bepaald voor deze processen (Business Model monitoring)?</a:t>
            </a:r>
          </a:p>
          <a:p>
            <a:pPr marL="285750" indent="-285750">
              <a:buFont typeface="Wingdings" panose="05000000000000000000" pitchFamily="2" charset="2"/>
              <a:buChar char="ü"/>
            </a:pPr>
            <a:r>
              <a:rPr lang="nl-BE" sz="1400" dirty="0"/>
              <a:t>Waar gaat de meeste tijd naartoe?</a:t>
            </a:r>
          </a:p>
          <a:p>
            <a:pPr marL="285750" indent="-285750">
              <a:buFont typeface="Wingdings" panose="05000000000000000000" pitchFamily="2" charset="2"/>
              <a:buChar char="ü"/>
            </a:pPr>
            <a:r>
              <a:rPr lang="nl-BE" sz="1400" dirty="0">
                <a:solidFill>
                  <a:schemeClr val="bg1">
                    <a:lumMod val="50000"/>
                  </a:schemeClr>
                </a:solidFill>
              </a:rPr>
              <a:t>Welke activiteiten zou je kunnen uitbesteden (en zijn deze kritisch)?</a:t>
            </a:r>
          </a:p>
          <a:p>
            <a:pPr marL="285750" indent="-285750">
              <a:buFont typeface="Wingdings" panose="05000000000000000000" pitchFamily="2" charset="2"/>
              <a:buChar char="ü"/>
            </a:pPr>
            <a:r>
              <a:rPr lang="nl-BE" sz="1400" dirty="0">
                <a:solidFill>
                  <a:schemeClr val="bg1">
                    <a:lumMod val="50000"/>
                  </a:schemeClr>
                </a:solidFill>
              </a:rPr>
              <a:t>Welke activiteiten zijn uniek t.o.v. je concurrenten?</a:t>
            </a:r>
          </a:p>
          <a:p>
            <a:pPr marL="285750" indent="-285750">
              <a:buFont typeface="Wingdings" panose="05000000000000000000" pitchFamily="2" charset="2"/>
              <a:buChar char="ü"/>
            </a:pPr>
            <a:r>
              <a:rPr lang="nl-BE" sz="1400" dirty="0">
                <a:solidFill>
                  <a:schemeClr val="bg1">
                    <a:lumMod val="50000"/>
                  </a:schemeClr>
                </a:solidFill>
              </a:rPr>
              <a:t>En: hoe meer halen uit je activiteiten?</a:t>
            </a:r>
          </a:p>
        </p:txBody>
      </p:sp>
      <p:sp>
        <p:nvSpPr>
          <p:cNvPr id="17" name="Rechthoek 16"/>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8" name="Rechthoek 17"/>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9" name="Rechthoek 18"/>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20" name="Rechthoek 19"/>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21" name="Rechthoek 20"/>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24" name="Rechthoek 23"/>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25" name="Rechthoek 24"/>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26" name="Rechthoek 25"/>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27" name="Rechthoek 26"/>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28" name="Rechthoek 27"/>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29" name="Rechthoek 28"/>
          <p:cNvSpPr/>
          <p:nvPr/>
        </p:nvSpPr>
        <p:spPr>
          <a:xfrm>
            <a:off x="2881990" y="44326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pic>
        <p:nvPicPr>
          <p:cNvPr id="23" name="Afbeelding 22"/>
          <p:cNvPicPr>
            <a:picLocks noChangeAspect="1"/>
          </p:cNvPicPr>
          <p:nvPr/>
        </p:nvPicPr>
        <p:blipFill rotWithShape="1">
          <a:blip r:embed="rId3"/>
          <a:srcRect l="66902" t="17817" r="842" b="16686"/>
          <a:stretch/>
        </p:blipFill>
        <p:spPr>
          <a:xfrm>
            <a:off x="977859" y="1550572"/>
            <a:ext cx="4040189" cy="2768746"/>
          </a:xfrm>
          <a:prstGeom prst="rect">
            <a:avLst/>
          </a:prstGeom>
        </p:spPr>
      </p:pic>
    </p:spTree>
    <p:extLst>
      <p:ext uri="{BB962C8B-B14F-4D97-AF65-F5344CB8AC3E}">
        <p14:creationId xmlns:p14="http://schemas.microsoft.com/office/powerpoint/2010/main" val="218577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24</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Sleutelpartners</a:t>
            </a: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
        <p:nvSpPr>
          <p:cNvPr id="22" name="Rechthoek 21"/>
          <p:cNvSpPr/>
          <p:nvPr/>
        </p:nvSpPr>
        <p:spPr>
          <a:xfrm>
            <a:off x="4585765" y="796945"/>
            <a:ext cx="4181670" cy="3539430"/>
          </a:xfrm>
          <a:prstGeom prst="rect">
            <a:avLst/>
          </a:prstGeom>
        </p:spPr>
        <p:txBody>
          <a:bodyPr wrap="square">
            <a:spAutoFit/>
          </a:bodyPr>
          <a:lstStyle/>
          <a:p>
            <a:pPr marL="285750" indent="-285750">
              <a:buFont typeface="Wingdings" panose="05000000000000000000" pitchFamily="2" charset="2"/>
              <a:buChar char="ü"/>
            </a:pPr>
            <a:r>
              <a:rPr lang="nl-BE" sz="1400" dirty="0"/>
              <a:t>Welke kritische activiteiten kunnen ge-</a:t>
            </a:r>
            <a:r>
              <a:rPr lang="nl-BE" sz="1400" dirty="0" err="1"/>
              <a:t>outsourct</a:t>
            </a:r>
            <a:r>
              <a:rPr lang="nl-BE" sz="1400" dirty="0"/>
              <a:t> worden? </a:t>
            </a:r>
          </a:p>
          <a:p>
            <a:pPr marL="285750" indent="-285750">
              <a:buFont typeface="Wingdings" panose="05000000000000000000" pitchFamily="2" charset="2"/>
              <a:buChar char="ü"/>
            </a:pPr>
            <a:r>
              <a:rPr lang="nl-BE" sz="1400" dirty="0"/>
              <a:t>Met wie werk je samen en waarom (</a:t>
            </a:r>
            <a:r>
              <a:rPr lang="nl-BE" sz="1400" u="sng" dirty="0"/>
              <a:t>nota</a:t>
            </a:r>
            <a:r>
              <a:rPr lang="nl-BE" sz="1400" dirty="0"/>
              <a:t>: het betreft partners die je nodig hebt om je Value </a:t>
            </a:r>
            <a:r>
              <a:rPr lang="nl-BE" sz="1400" dirty="0" err="1"/>
              <a:t>Proposition</a:t>
            </a:r>
            <a:r>
              <a:rPr lang="nl-BE" sz="1400" dirty="0"/>
              <a:t> waar te maken: leveranciers, ontwerpers, verdelers, investeerders, partners, concurrenten?</a:t>
            </a:r>
          </a:p>
          <a:p>
            <a:endParaRPr lang="nl-BE" sz="1400" dirty="0"/>
          </a:p>
          <a:p>
            <a:r>
              <a:rPr lang="nl-BE" sz="1400" dirty="0"/>
              <a:t>Ondernemingen sluiten vaak allianties om :</a:t>
            </a:r>
          </a:p>
          <a:p>
            <a:pPr marL="171450" indent="-171450">
              <a:buFontTx/>
              <a:buChar char="-"/>
            </a:pPr>
            <a:r>
              <a:rPr lang="nl-BE" sz="1400" dirty="0"/>
              <a:t>de productie te doen stijgen</a:t>
            </a:r>
          </a:p>
          <a:p>
            <a:pPr marL="171450" indent="-171450">
              <a:buFontTx/>
              <a:buChar char="-"/>
            </a:pPr>
            <a:r>
              <a:rPr lang="nl-BE" sz="1400" dirty="0"/>
              <a:t>de risico’s of onzekerheid te doen verlagen</a:t>
            </a:r>
          </a:p>
          <a:p>
            <a:pPr marL="171450" indent="-171450">
              <a:buFontTx/>
              <a:buChar char="-"/>
            </a:pPr>
            <a:r>
              <a:rPr lang="nl-BE" sz="1400" dirty="0"/>
              <a:t>om bepaalde zaken te behalen of activiteiten uit te voeren</a:t>
            </a:r>
          </a:p>
          <a:p>
            <a:endParaRPr lang="nl-BE" sz="1400" dirty="0"/>
          </a:p>
          <a:p>
            <a:endParaRPr lang="nl-BE" sz="1400" dirty="0"/>
          </a:p>
          <a:p>
            <a:endParaRPr lang="nl-BE" sz="1400" dirty="0"/>
          </a:p>
        </p:txBody>
      </p:sp>
      <p:sp>
        <p:nvSpPr>
          <p:cNvPr id="17" name="Rechthoek 16"/>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8" name="Rechthoek 17"/>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9" name="Rechthoek 18"/>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20" name="Rechthoek 19"/>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21" name="Rechthoek 20"/>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24" name="Rechthoek 23"/>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25" name="Rechthoek 24"/>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26" name="Rechthoek 25"/>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27" name="Rechthoek 26"/>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28" name="Rechthoek 27"/>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29" name="Rechthoek 28"/>
          <p:cNvSpPr/>
          <p:nvPr/>
        </p:nvSpPr>
        <p:spPr>
          <a:xfrm>
            <a:off x="2881990" y="44326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pic>
        <p:nvPicPr>
          <p:cNvPr id="23" name="Afbeelding 22"/>
          <p:cNvPicPr>
            <a:picLocks noChangeAspect="1"/>
          </p:cNvPicPr>
          <p:nvPr/>
        </p:nvPicPr>
        <p:blipFill rotWithShape="1">
          <a:blip r:embed="rId3"/>
          <a:srcRect l="66902" t="17505" r="1053" b="16998"/>
          <a:stretch/>
        </p:blipFill>
        <p:spPr>
          <a:xfrm>
            <a:off x="83633" y="897258"/>
            <a:ext cx="4364737" cy="3302293"/>
          </a:xfrm>
          <a:prstGeom prst="rect">
            <a:avLst/>
          </a:prstGeom>
        </p:spPr>
      </p:pic>
    </p:spTree>
    <p:extLst>
      <p:ext uri="{BB962C8B-B14F-4D97-AF65-F5344CB8AC3E}">
        <p14:creationId xmlns:p14="http://schemas.microsoft.com/office/powerpoint/2010/main" val="97041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25</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Kostenstructuur</a:t>
            </a: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
        <p:nvSpPr>
          <p:cNvPr id="22" name="Rechthoek 21"/>
          <p:cNvSpPr/>
          <p:nvPr/>
        </p:nvSpPr>
        <p:spPr>
          <a:xfrm>
            <a:off x="5768108" y="1044009"/>
            <a:ext cx="3375892" cy="2893100"/>
          </a:xfrm>
          <a:prstGeom prst="rect">
            <a:avLst/>
          </a:prstGeom>
        </p:spPr>
        <p:txBody>
          <a:bodyPr wrap="square">
            <a:spAutoFit/>
          </a:bodyPr>
          <a:lstStyle/>
          <a:p>
            <a:pPr marL="285750" indent="-285750">
              <a:buFont typeface="Wingdings" panose="05000000000000000000" pitchFamily="2" charset="2"/>
              <a:buChar char="ü"/>
            </a:pPr>
            <a:r>
              <a:rPr lang="nl-BE" sz="1400" dirty="0"/>
              <a:t>Heb je een duidelijk zicht op je kostenstructuur? Welke zijn vast, variabel? </a:t>
            </a:r>
          </a:p>
          <a:p>
            <a:pPr marL="285750" indent="-285750">
              <a:buFont typeface="Wingdings" panose="05000000000000000000" pitchFamily="2" charset="2"/>
              <a:buChar char="ü"/>
            </a:pPr>
            <a:r>
              <a:rPr lang="nl-BE" sz="1400" dirty="0"/>
              <a:t>Welke sleutelmiddelen en –activiteiten zijn de duurste?</a:t>
            </a:r>
          </a:p>
          <a:p>
            <a:pPr marL="285750" indent="-285750">
              <a:buFont typeface="Wingdings" panose="05000000000000000000" pitchFamily="2" charset="2"/>
              <a:buChar char="ü"/>
            </a:pPr>
            <a:r>
              <a:rPr lang="nl-BE" sz="1400" dirty="0"/>
              <a:t>Analyseer je je kosten (ex: </a:t>
            </a:r>
            <a:r>
              <a:rPr lang="nl-BE" sz="1400" dirty="0" err="1"/>
              <a:t>cost</a:t>
            </a:r>
            <a:r>
              <a:rPr lang="nl-BE" sz="1400" dirty="0"/>
              <a:t> of sales per klant, contributie per klant, enz.)? Heb je zicht op de drivers van de kostenposten en hoe deze te drukken?</a:t>
            </a:r>
          </a:p>
          <a:p>
            <a:pPr marL="285750" indent="-285750">
              <a:buFont typeface="Wingdings" panose="05000000000000000000" pitchFamily="2" charset="2"/>
              <a:buChar char="ü"/>
            </a:pPr>
            <a:r>
              <a:rPr lang="nl-BE" sz="1400" dirty="0"/>
              <a:t>Heb je andere uitgaven (investeringen)?</a:t>
            </a:r>
          </a:p>
          <a:p>
            <a:pPr marL="285750" indent="-285750">
              <a:buFont typeface="Wingdings" panose="05000000000000000000" pitchFamily="2" charset="2"/>
              <a:buChar char="ü"/>
            </a:pPr>
            <a:r>
              <a:rPr lang="nl-BE" sz="1400" dirty="0"/>
              <a:t>En: welke kosten kun je drukken en hoe?</a:t>
            </a:r>
          </a:p>
          <a:p>
            <a:endParaRPr lang="nl-BE" sz="1400" dirty="0"/>
          </a:p>
        </p:txBody>
      </p:sp>
      <p:sp>
        <p:nvSpPr>
          <p:cNvPr id="17" name="Rechthoek 16"/>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8" name="Rechthoek 17"/>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9" name="Rechthoek 18"/>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20" name="Rechthoek 19"/>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21" name="Rechthoek 20"/>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24" name="Rechthoek 23"/>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25" name="Rechthoek 24"/>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26" name="Rechthoek 25"/>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27" name="Rechthoek 26"/>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28" name="Rechthoek 27"/>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29" name="Rechthoek 28"/>
          <p:cNvSpPr/>
          <p:nvPr/>
        </p:nvSpPr>
        <p:spPr>
          <a:xfrm>
            <a:off x="2881990" y="44326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pic>
        <p:nvPicPr>
          <p:cNvPr id="23" name="Afbeelding 22"/>
          <p:cNvPicPr>
            <a:picLocks noChangeAspect="1"/>
          </p:cNvPicPr>
          <p:nvPr/>
        </p:nvPicPr>
        <p:blipFill rotWithShape="1">
          <a:blip r:embed="rId3"/>
          <a:srcRect l="66902" t="17505" r="947" b="17310"/>
          <a:stretch/>
        </p:blipFill>
        <p:spPr>
          <a:xfrm>
            <a:off x="977860" y="767240"/>
            <a:ext cx="4790248" cy="3277824"/>
          </a:xfrm>
          <a:prstGeom prst="rect">
            <a:avLst/>
          </a:prstGeom>
        </p:spPr>
      </p:pic>
    </p:spTree>
    <p:extLst>
      <p:ext uri="{BB962C8B-B14F-4D97-AF65-F5344CB8AC3E}">
        <p14:creationId xmlns:p14="http://schemas.microsoft.com/office/powerpoint/2010/main" val="151717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26542" y="2323527"/>
            <a:ext cx="5177554" cy="1617438"/>
          </a:xfrm>
        </p:spPr>
        <p:txBody>
          <a:bodyPr/>
          <a:lstStyle/>
          <a:p>
            <a:pPr algn="ctr"/>
            <a:r>
              <a:rPr lang="nl-BE" sz="3200" dirty="0">
                <a:solidFill>
                  <a:schemeClr val="bg1"/>
                </a:solidFill>
              </a:rPr>
              <a:t>Beoordeel je BMC</a:t>
            </a:r>
            <a:br>
              <a:rPr lang="nl-BE" sz="3200" dirty="0">
                <a:solidFill>
                  <a:schemeClr val="bg1"/>
                </a:solidFill>
              </a:rPr>
            </a:br>
            <a:endParaRPr lang="nl-BE" sz="3200" dirty="0"/>
          </a:p>
        </p:txBody>
      </p:sp>
      <p:sp>
        <p:nvSpPr>
          <p:cNvPr id="3" name="Tijdelijke aanduiding voor dianummer 2"/>
          <p:cNvSpPr>
            <a:spLocks noGrp="1"/>
          </p:cNvSpPr>
          <p:nvPr>
            <p:ph type="sldNum" sz="quarter" idx="12"/>
          </p:nvPr>
        </p:nvSpPr>
        <p:spPr/>
        <p:txBody>
          <a:bodyPr/>
          <a:lstStyle/>
          <a:p>
            <a:fld id="{3DEFB92D-0E46-8944-92ED-8DF056298BD8}" type="slidenum">
              <a:rPr lang="nl-NL" smtClean="0"/>
              <a:t>26</a:t>
            </a:fld>
            <a:endParaRPr lang="nl-NL" dirty="0"/>
          </a:p>
        </p:txBody>
      </p:sp>
      <p:sp>
        <p:nvSpPr>
          <p:cNvPr id="4" name="Tijdelijke aanduiding voor voettekst 3"/>
          <p:cNvSpPr>
            <a:spLocks noGrp="1"/>
          </p:cNvSpPr>
          <p:nvPr>
            <p:ph type="ftr" sz="quarter" idx="3"/>
          </p:nvPr>
        </p:nvSpPr>
        <p:spPr/>
        <p:txBody>
          <a:bodyPr/>
          <a:lstStyle/>
          <a:p>
            <a:r>
              <a:rPr lang="nl-BE">
                <a:solidFill>
                  <a:srgbClr val="73BB3C"/>
                </a:solidFill>
              </a:rPr>
              <a:t>Bright &amp; young of mind? Springplank voor uitbundig ondernemerstalent</a:t>
            </a:r>
          </a:p>
          <a:p>
            <a:r>
              <a:rPr lang="nl-BE" sz="1200">
                <a:solidFill>
                  <a:schemeClr val="tx1"/>
                </a:solidFill>
              </a:rPr>
              <a:t>Zet de stap. </a:t>
            </a:r>
            <a:r>
              <a:rPr lang="nl-BE" sz="1200">
                <a:solidFill>
                  <a:srgbClr val="73BB3C"/>
                </a:solidFill>
              </a:rPr>
              <a:t>www.bryo.be</a:t>
            </a:r>
            <a:endParaRPr lang="nl-BE" sz="1200" dirty="0">
              <a:solidFill>
                <a:srgbClr val="73BB3C"/>
              </a:solidFill>
            </a:endParaRPr>
          </a:p>
        </p:txBody>
      </p:sp>
      <p:pic>
        <p:nvPicPr>
          <p:cNvPr id="5" name="Afbeelding 4"/>
          <p:cNvPicPr>
            <a:picLocks noChangeAspect="1"/>
          </p:cNvPicPr>
          <p:nvPr/>
        </p:nvPicPr>
        <p:blipFill>
          <a:blip r:embed="rId2">
            <a:clrChange>
              <a:clrFrom>
                <a:srgbClr val="FFFFFF"/>
              </a:clrFrom>
              <a:clrTo>
                <a:srgbClr val="FFFFFF">
                  <a:alpha val="0"/>
                </a:srgbClr>
              </a:clrTo>
            </a:clrChange>
          </a:blip>
          <a:stretch>
            <a:fillRect/>
          </a:stretch>
        </p:blipFill>
        <p:spPr>
          <a:xfrm>
            <a:off x="7234341" y="3691434"/>
            <a:ext cx="412617" cy="392241"/>
          </a:xfrm>
          <a:prstGeom prst="rect">
            <a:avLst/>
          </a:prstGeom>
        </p:spPr>
      </p:pic>
      <p:pic>
        <p:nvPicPr>
          <p:cNvPr id="6" name="Afbeelding 5"/>
          <p:cNvPicPr>
            <a:picLocks noChangeAspect="1"/>
          </p:cNvPicPr>
          <p:nvPr/>
        </p:nvPicPr>
        <p:blipFill>
          <a:blip r:embed="rId3">
            <a:clrChange>
              <a:clrFrom>
                <a:srgbClr val="FFFFFF"/>
              </a:clrFrom>
              <a:clrTo>
                <a:srgbClr val="FFFFFF">
                  <a:alpha val="0"/>
                </a:srgbClr>
              </a:clrTo>
            </a:clrChange>
          </a:blip>
          <a:stretch>
            <a:fillRect/>
          </a:stretch>
        </p:blipFill>
        <p:spPr>
          <a:xfrm>
            <a:off x="7489622" y="3847455"/>
            <a:ext cx="441956" cy="421035"/>
          </a:xfrm>
          <a:prstGeom prst="rect">
            <a:avLst/>
          </a:prstGeom>
          <a:noFill/>
        </p:spPr>
      </p:pic>
      <p:pic>
        <p:nvPicPr>
          <p:cNvPr id="7" name="Afbeelding 6"/>
          <p:cNvPicPr>
            <a:picLocks noChangeAspect="1"/>
          </p:cNvPicPr>
          <p:nvPr/>
        </p:nvPicPr>
        <p:blipFill>
          <a:blip r:embed="rId4">
            <a:clrChange>
              <a:clrFrom>
                <a:srgbClr val="FFFFFF"/>
              </a:clrFrom>
              <a:clrTo>
                <a:srgbClr val="FFFFFF">
                  <a:alpha val="0"/>
                </a:srgbClr>
              </a:clrTo>
            </a:clrChange>
          </a:blip>
          <a:stretch>
            <a:fillRect/>
          </a:stretch>
        </p:blipFill>
        <p:spPr>
          <a:xfrm>
            <a:off x="7979037" y="3811944"/>
            <a:ext cx="840726" cy="788506"/>
          </a:xfrm>
          <a:prstGeom prst="rect">
            <a:avLst/>
          </a:prstGeom>
          <a:noFill/>
        </p:spPr>
      </p:pic>
      <p:pic>
        <p:nvPicPr>
          <p:cNvPr id="8" name="Afbeelding 7"/>
          <p:cNvPicPr>
            <a:picLocks noChangeAspect="1"/>
          </p:cNvPicPr>
          <p:nvPr/>
        </p:nvPicPr>
        <p:blipFill>
          <a:blip r:embed="rId5">
            <a:clrChange>
              <a:clrFrom>
                <a:srgbClr val="FFFFFF"/>
              </a:clrFrom>
              <a:clrTo>
                <a:srgbClr val="FFFFFF">
                  <a:alpha val="0"/>
                </a:srgbClr>
              </a:clrTo>
            </a:clrChange>
          </a:blip>
          <a:stretch>
            <a:fillRect/>
          </a:stretch>
        </p:blipFill>
        <p:spPr>
          <a:xfrm>
            <a:off x="8605149" y="3685517"/>
            <a:ext cx="395664" cy="357528"/>
          </a:xfrm>
          <a:prstGeom prst="rect">
            <a:avLst/>
          </a:prstGeom>
        </p:spPr>
      </p:pic>
      <p:pic>
        <p:nvPicPr>
          <p:cNvPr id="9" name="Afbeelding 8"/>
          <p:cNvPicPr>
            <a:picLocks noChangeAspect="1"/>
          </p:cNvPicPr>
          <p:nvPr/>
        </p:nvPicPr>
        <p:blipFill>
          <a:blip r:embed="rId6">
            <a:clrChange>
              <a:clrFrom>
                <a:srgbClr val="FFFFFF"/>
              </a:clrFrom>
              <a:clrTo>
                <a:srgbClr val="FFFFFF">
                  <a:alpha val="0"/>
                </a:srgbClr>
              </a:clrTo>
            </a:clrChange>
          </a:blip>
          <a:stretch>
            <a:fillRect/>
          </a:stretch>
        </p:blipFill>
        <p:spPr>
          <a:xfrm>
            <a:off x="7813158" y="3704080"/>
            <a:ext cx="398498" cy="367646"/>
          </a:xfrm>
          <a:prstGeom prst="rect">
            <a:avLst/>
          </a:prstGeom>
          <a:noFill/>
        </p:spPr>
      </p:pic>
    </p:spTree>
    <p:extLst>
      <p:ext uri="{BB962C8B-B14F-4D97-AF65-F5344CB8AC3E}">
        <p14:creationId xmlns:p14="http://schemas.microsoft.com/office/powerpoint/2010/main" val="3046765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hoek 23"/>
          <p:cNvSpPr/>
          <p:nvPr/>
        </p:nvSpPr>
        <p:spPr>
          <a:xfrm>
            <a:off x="2122344" y="4426370"/>
            <a:ext cx="753129" cy="121995"/>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5" name="Tijdelijke aanduiding voor dianummer 4"/>
          <p:cNvSpPr>
            <a:spLocks noGrp="1"/>
          </p:cNvSpPr>
          <p:nvPr>
            <p:ph type="sldNum" sz="quarter" idx="12"/>
          </p:nvPr>
        </p:nvSpPr>
        <p:spPr/>
        <p:txBody>
          <a:bodyPr/>
          <a:lstStyle/>
          <a:p>
            <a:fld id="{3DEFB92D-0E46-8944-92ED-8DF056298BD8}" type="slidenum">
              <a:rPr lang="nl-NL" smtClean="0"/>
              <a:t>27</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Hoe je BMC beoordelen?</a:t>
            </a: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
        <p:nvSpPr>
          <p:cNvPr id="12" name="Rechthoek 11"/>
          <p:cNvSpPr/>
          <p:nvPr/>
        </p:nvSpPr>
        <p:spPr>
          <a:xfrm>
            <a:off x="593132" y="4430020"/>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5" name="Rechthoek 14"/>
          <p:cNvSpPr/>
          <p:nvPr/>
        </p:nvSpPr>
        <p:spPr>
          <a:xfrm>
            <a:off x="1366970" y="4426368"/>
            <a:ext cx="753129" cy="121995"/>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16" name="Rechthoek 15"/>
          <p:cNvSpPr/>
          <p:nvPr/>
        </p:nvSpPr>
        <p:spPr>
          <a:xfrm>
            <a:off x="3870001"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a:t>
            </a:r>
          </a:p>
        </p:txBody>
      </p:sp>
      <p:sp>
        <p:nvSpPr>
          <p:cNvPr id="17" name="Rechthoek 16"/>
          <p:cNvSpPr/>
          <p:nvPr/>
        </p:nvSpPr>
        <p:spPr>
          <a:xfrm>
            <a:off x="4623130"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18" name="Rechthoek 17"/>
          <p:cNvSpPr/>
          <p:nvPr/>
        </p:nvSpPr>
        <p:spPr>
          <a:xfrm>
            <a:off x="5376259"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19" name="Rechthoek 18"/>
          <p:cNvSpPr/>
          <p:nvPr/>
        </p:nvSpPr>
        <p:spPr>
          <a:xfrm>
            <a:off x="6130436"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20" name="Rechthoek 19"/>
          <p:cNvSpPr/>
          <p:nvPr/>
        </p:nvSpPr>
        <p:spPr>
          <a:xfrm>
            <a:off x="6884613"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21" name="Rechthoek 20"/>
          <p:cNvSpPr/>
          <p:nvPr/>
        </p:nvSpPr>
        <p:spPr>
          <a:xfrm>
            <a:off x="7637742" y="4429525"/>
            <a:ext cx="753129" cy="11568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22" name="Rechthoek 21"/>
          <p:cNvSpPr/>
          <p:nvPr/>
        </p:nvSpPr>
        <p:spPr>
          <a:xfrm>
            <a:off x="8390871"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pic>
        <p:nvPicPr>
          <p:cNvPr id="6" name="Afbeelding 5"/>
          <p:cNvPicPr>
            <a:picLocks noChangeAspect="1"/>
          </p:cNvPicPr>
          <p:nvPr/>
        </p:nvPicPr>
        <p:blipFill>
          <a:blip r:embed="rId3"/>
          <a:stretch>
            <a:fillRect/>
          </a:stretch>
        </p:blipFill>
        <p:spPr>
          <a:xfrm>
            <a:off x="0" y="857985"/>
            <a:ext cx="5827993" cy="924597"/>
          </a:xfrm>
          <a:prstGeom prst="rect">
            <a:avLst/>
          </a:prstGeom>
        </p:spPr>
      </p:pic>
      <p:pic>
        <p:nvPicPr>
          <p:cNvPr id="9" name="Afbeelding 8"/>
          <p:cNvPicPr>
            <a:picLocks noChangeAspect="1"/>
          </p:cNvPicPr>
          <p:nvPr/>
        </p:nvPicPr>
        <p:blipFill>
          <a:blip r:embed="rId4"/>
          <a:stretch>
            <a:fillRect/>
          </a:stretch>
        </p:blipFill>
        <p:spPr>
          <a:xfrm>
            <a:off x="2740838" y="1782582"/>
            <a:ext cx="6414090" cy="3360918"/>
          </a:xfrm>
          <a:prstGeom prst="rect">
            <a:avLst/>
          </a:prstGeom>
        </p:spPr>
      </p:pic>
    </p:spTree>
    <p:extLst>
      <p:ext uri="{BB962C8B-B14F-4D97-AF65-F5344CB8AC3E}">
        <p14:creationId xmlns:p14="http://schemas.microsoft.com/office/powerpoint/2010/main" val="1610313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hoek 23"/>
          <p:cNvSpPr/>
          <p:nvPr/>
        </p:nvSpPr>
        <p:spPr>
          <a:xfrm>
            <a:off x="2122344" y="4426370"/>
            <a:ext cx="753129" cy="121995"/>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5" name="Tijdelijke aanduiding voor dianummer 4"/>
          <p:cNvSpPr>
            <a:spLocks noGrp="1"/>
          </p:cNvSpPr>
          <p:nvPr>
            <p:ph type="sldNum" sz="quarter" idx="12"/>
          </p:nvPr>
        </p:nvSpPr>
        <p:spPr/>
        <p:txBody>
          <a:bodyPr/>
          <a:lstStyle/>
          <a:p>
            <a:fld id="{3DEFB92D-0E46-8944-92ED-8DF056298BD8}" type="slidenum">
              <a:rPr lang="nl-NL" smtClean="0"/>
              <a:t>28</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Hoe je BMC beoordelen?</a:t>
            </a: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
        <p:nvSpPr>
          <p:cNvPr id="12" name="Rechthoek 11"/>
          <p:cNvSpPr/>
          <p:nvPr/>
        </p:nvSpPr>
        <p:spPr>
          <a:xfrm>
            <a:off x="593132" y="4430020"/>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5" name="Rechthoek 14"/>
          <p:cNvSpPr/>
          <p:nvPr/>
        </p:nvSpPr>
        <p:spPr>
          <a:xfrm>
            <a:off x="1366970" y="4426368"/>
            <a:ext cx="753129" cy="121995"/>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16" name="Rechthoek 15"/>
          <p:cNvSpPr/>
          <p:nvPr/>
        </p:nvSpPr>
        <p:spPr>
          <a:xfrm>
            <a:off x="3870001"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a:t>
            </a:r>
          </a:p>
        </p:txBody>
      </p:sp>
      <p:sp>
        <p:nvSpPr>
          <p:cNvPr id="17" name="Rechthoek 16"/>
          <p:cNvSpPr/>
          <p:nvPr/>
        </p:nvSpPr>
        <p:spPr>
          <a:xfrm>
            <a:off x="4623130"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18" name="Rechthoek 17"/>
          <p:cNvSpPr/>
          <p:nvPr/>
        </p:nvSpPr>
        <p:spPr>
          <a:xfrm>
            <a:off x="5376259"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19" name="Rechthoek 18"/>
          <p:cNvSpPr/>
          <p:nvPr/>
        </p:nvSpPr>
        <p:spPr>
          <a:xfrm>
            <a:off x="6130436"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20" name="Rechthoek 19"/>
          <p:cNvSpPr/>
          <p:nvPr/>
        </p:nvSpPr>
        <p:spPr>
          <a:xfrm>
            <a:off x="6884613"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21" name="Rechthoek 20"/>
          <p:cNvSpPr/>
          <p:nvPr/>
        </p:nvSpPr>
        <p:spPr>
          <a:xfrm>
            <a:off x="7637742" y="4429525"/>
            <a:ext cx="753129" cy="11568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22" name="Rechthoek 21"/>
          <p:cNvSpPr/>
          <p:nvPr/>
        </p:nvSpPr>
        <p:spPr>
          <a:xfrm>
            <a:off x="8390871"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27" name="Tekstvak 26"/>
          <p:cNvSpPr txBox="1"/>
          <p:nvPr/>
        </p:nvSpPr>
        <p:spPr>
          <a:xfrm>
            <a:off x="6433704" y="1165860"/>
            <a:ext cx="1451084" cy="276999"/>
          </a:xfrm>
          <a:prstGeom prst="rect">
            <a:avLst/>
          </a:prstGeom>
          <a:solidFill>
            <a:srgbClr val="FFFFCC"/>
          </a:solidFill>
          <a:ln w="12700">
            <a:solidFill>
              <a:schemeClr val="tx1"/>
            </a:solidFill>
          </a:ln>
        </p:spPr>
        <p:txBody>
          <a:bodyPr wrap="square" rtlCol="0">
            <a:spAutoFit/>
          </a:bodyPr>
          <a:lstStyle/>
          <a:p>
            <a:pPr algn="ctr"/>
            <a:r>
              <a:rPr lang="nl-BE" sz="1200" b="1" dirty="0"/>
              <a:t>Volgende keer</a:t>
            </a:r>
            <a:endParaRPr lang="nl-BE" sz="1200" dirty="0"/>
          </a:p>
        </p:txBody>
      </p:sp>
      <p:pic>
        <p:nvPicPr>
          <p:cNvPr id="28" name="Afbeelding 27"/>
          <p:cNvPicPr>
            <a:picLocks noChangeAspect="1"/>
          </p:cNvPicPr>
          <p:nvPr/>
        </p:nvPicPr>
        <p:blipFill>
          <a:blip r:embed="rId3"/>
          <a:stretch>
            <a:fillRect/>
          </a:stretch>
        </p:blipFill>
        <p:spPr>
          <a:xfrm>
            <a:off x="2740838" y="1782582"/>
            <a:ext cx="6414090" cy="3360918"/>
          </a:xfrm>
          <a:prstGeom prst="rect">
            <a:avLst/>
          </a:prstGeom>
        </p:spPr>
      </p:pic>
      <p:pic>
        <p:nvPicPr>
          <p:cNvPr id="3" name="Afbeelding 2"/>
          <p:cNvPicPr>
            <a:picLocks noChangeAspect="1"/>
          </p:cNvPicPr>
          <p:nvPr/>
        </p:nvPicPr>
        <p:blipFill>
          <a:blip r:embed="rId4"/>
          <a:stretch>
            <a:fillRect/>
          </a:stretch>
        </p:blipFill>
        <p:spPr>
          <a:xfrm>
            <a:off x="2779106" y="692034"/>
            <a:ext cx="6384444" cy="4451465"/>
          </a:xfrm>
          <a:prstGeom prst="rect">
            <a:avLst/>
          </a:prstGeom>
        </p:spPr>
      </p:pic>
    </p:spTree>
    <p:extLst>
      <p:ext uri="{BB962C8B-B14F-4D97-AF65-F5344CB8AC3E}">
        <p14:creationId xmlns:p14="http://schemas.microsoft.com/office/powerpoint/2010/main" val="252740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26542" y="2323527"/>
            <a:ext cx="5177554" cy="1617438"/>
          </a:xfrm>
        </p:spPr>
        <p:txBody>
          <a:bodyPr/>
          <a:lstStyle/>
          <a:p>
            <a:pPr algn="ctr"/>
            <a:r>
              <a:rPr lang="nl-BE" sz="3200" dirty="0">
                <a:solidFill>
                  <a:schemeClr val="bg1"/>
                </a:solidFill>
              </a:rPr>
              <a:t>Haalbaarheid en business plan</a:t>
            </a:r>
            <a:br>
              <a:rPr lang="nl-BE" sz="3200" dirty="0">
                <a:solidFill>
                  <a:schemeClr val="bg1"/>
                </a:solidFill>
              </a:rPr>
            </a:br>
            <a:endParaRPr lang="nl-BE" sz="3200" dirty="0"/>
          </a:p>
        </p:txBody>
      </p:sp>
      <p:sp>
        <p:nvSpPr>
          <p:cNvPr id="3" name="Tijdelijke aanduiding voor dianummer 2"/>
          <p:cNvSpPr>
            <a:spLocks noGrp="1"/>
          </p:cNvSpPr>
          <p:nvPr>
            <p:ph type="sldNum" sz="quarter" idx="12"/>
          </p:nvPr>
        </p:nvSpPr>
        <p:spPr/>
        <p:txBody>
          <a:bodyPr/>
          <a:lstStyle/>
          <a:p>
            <a:fld id="{3DEFB92D-0E46-8944-92ED-8DF056298BD8}" type="slidenum">
              <a:rPr lang="nl-NL" smtClean="0"/>
              <a:t>29</a:t>
            </a:fld>
            <a:endParaRPr lang="nl-NL" dirty="0"/>
          </a:p>
        </p:txBody>
      </p:sp>
      <p:sp>
        <p:nvSpPr>
          <p:cNvPr id="4" name="Tijdelijke aanduiding voor voettekst 3"/>
          <p:cNvSpPr>
            <a:spLocks noGrp="1"/>
          </p:cNvSpPr>
          <p:nvPr>
            <p:ph type="ftr" sz="quarter" idx="3"/>
          </p:nvPr>
        </p:nvSpPr>
        <p:spPr/>
        <p:txBody>
          <a:bodyPr/>
          <a:lstStyle/>
          <a:p>
            <a:r>
              <a:rPr lang="nl-BE">
                <a:solidFill>
                  <a:srgbClr val="73BB3C"/>
                </a:solidFill>
              </a:rPr>
              <a:t>Bright &amp; young of mind? Springplank voor uitbundig ondernemerstalent</a:t>
            </a:r>
          </a:p>
          <a:p>
            <a:r>
              <a:rPr lang="nl-BE" sz="1200">
                <a:solidFill>
                  <a:schemeClr val="tx1"/>
                </a:solidFill>
              </a:rPr>
              <a:t>Zet de stap. </a:t>
            </a:r>
            <a:r>
              <a:rPr lang="nl-BE" sz="1200">
                <a:solidFill>
                  <a:srgbClr val="73BB3C"/>
                </a:solidFill>
              </a:rPr>
              <a:t>www.bryo.be</a:t>
            </a:r>
            <a:endParaRPr lang="nl-BE" sz="1200" dirty="0">
              <a:solidFill>
                <a:srgbClr val="73BB3C"/>
              </a:solidFill>
            </a:endParaRPr>
          </a:p>
        </p:txBody>
      </p:sp>
      <p:pic>
        <p:nvPicPr>
          <p:cNvPr id="5" name="Afbeelding 4"/>
          <p:cNvPicPr>
            <a:picLocks noChangeAspect="1"/>
          </p:cNvPicPr>
          <p:nvPr/>
        </p:nvPicPr>
        <p:blipFill>
          <a:blip r:embed="rId2">
            <a:clrChange>
              <a:clrFrom>
                <a:srgbClr val="FFFFFF"/>
              </a:clrFrom>
              <a:clrTo>
                <a:srgbClr val="FFFFFF">
                  <a:alpha val="0"/>
                </a:srgbClr>
              </a:clrTo>
            </a:clrChange>
          </a:blip>
          <a:stretch>
            <a:fillRect/>
          </a:stretch>
        </p:blipFill>
        <p:spPr>
          <a:xfrm>
            <a:off x="7234341" y="3691434"/>
            <a:ext cx="412617" cy="392241"/>
          </a:xfrm>
          <a:prstGeom prst="rect">
            <a:avLst/>
          </a:prstGeom>
        </p:spPr>
      </p:pic>
      <p:pic>
        <p:nvPicPr>
          <p:cNvPr id="6" name="Afbeelding 5"/>
          <p:cNvPicPr>
            <a:picLocks noChangeAspect="1"/>
          </p:cNvPicPr>
          <p:nvPr/>
        </p:nvPicPr>
        <p:blipFill>
          <a:blip r:embed="rId3">
            <a:clrChange>
              <a:clrFrom>
                <a:srgbClr val="FFFFFF"/>
              </a:clrFrom>
              <a:clrTo>
                <a:srgbClr val="FFFFFF">
                  <a:alpha val="0"/>
                </a:srgbClr>
              </a:clrTo>
            </a:clrChange>
          </a:blip>
          <a:stretch>
            <a:fillRect/>
          </a:stretch>
        </p:blipFill>
        <p:spPr>
          <a:xfrm>
            <a:off x="7489622" y="3847455"/>
            <a:ext cx="441956" cy="421035"/>
          </a:xfrm>
          <a:prstGeom prst="rect">
            <a:avLst/>
          </a:prstGeom>
          <a:noFill/>
        </p:spPr>
      </p:pic>
      <p:pic>
        <p:nvPicPr>
          <p:cNvPr id="7" name="Afbeelding 6"/>
          <p:cNvPicPr>
            <a:picLocks noChangeAspect="1"/>
          </p:cNvPicPr>
          <p:nvPr/>
        </p:nvPicPr>
        <p:blipFill>
          <a:blip r:embed="rId4">
            <a:clrChange>
              <a:clrFrom>
                <a:srgbClr val="FFFFFF"/>
              </a:clrFrom>
              <a:clrTo>
                <a:srgbClr val="FFFFFF">
                  <a:alpha val="0"/>
                </a:srgbClr>
              </a:clrTo>
            </a:clrChange>
          </a:blip>
          <a:stretch>
            <a:fillRect/>
          </a:stretch>
        </p:blipFill>
        <p:spPr>
          <a:xfrm>
            <a:off x="7979037" y="3811944"/>
            <a:ext cx="840726" cy="788506"/>
          </a:xfrm>
          <a:prstGeom prst="rect">
            <a:avLst/>
          </a:prstGeom>
          <a:noFill/>
        </p:spPr>
      </p:pic>
      <p:pic>
        <p:nvPicPr>
          <p:cNvPr id="8" name="Afbeelding 7"/>
          <p:cNvPicPr>
            <a:picLocks noChangeAspect="1"/>
          </p:cNvPicPr>
          <p:nvPr/>
        </p:nvPicPr>
        <p:blipFill>
          <a:blip r:embed="rId5">
            <a:clrChange>
              <a:clrFrom>
                <a:srgbClr val="FFFFFF"/>
              </a:clrFrom>
              <a:clrTo>
                <a:srgbClr val="FFFFFF">
                  <a:alpha val="0"/>
                </a:srgbClr>
              </a:clrTo>
            </a:clrChange>
          </a:blip>
          <a:stretch>
            <a:fillRect/>
          </a:stretch>
        </p:blipFill>
        <p:spPr>
          <a:xfrm>
            <a:off x="8605149" y="3685517"/>
            <a:ext cx="395664" cy="357528"/>
          </a:xfrm>
          <a:prstGeom prst="rect">
            <a:avLst/>
          </a:prstGeom>
        </p:spPr>
      </p:pic>
      <p:pic>
        <p:nvPicPr>
          <p:cNvPr id="9" name="Afbeelding 8"/>
          <p:cNvPicPr>
            <a:picLocks noChangeAspect="1"/>
          </p:cNvPicPr>
          <p:nvPr/>
        </p:nvPicPr>
        <p:blipFill>
          <a:blip r:embed="rId6">
            <a:clrChange>
              <a:clrFrom>
                <a:srgbClr val="FFFFFF"/>
              </a:clrFrom>
              <a:clrTo>
                <a:srgbClr val="FFFFFF">
                  <a:alpha val="0"/>
                </a:srgbClr>
              </a:clrTo>
            </a:clrChange>
          </a:blip>
          <a:stretch>
            <a:fillRect/>
          </a:stretch>
        </p:blipFill>
        <p:spPr>
          <a:xfrm>
            <a:off x="7813158" y="3704080"/>
            <a:ext cx="398498" cy="367646"/>
          </a:xfrm>
          <a:prstGeom prst="rect">
            <a:avLst/>
          </a:prstGeom>
          <a:noFill/>
        </p:spPr>
      </p:pic>
      <p:sp>
        <p:nvSpPr>
          <p:cNvPr id="10" name="Rechthoek 9"/>
          <p:cNvSpPr/>
          <p:nvPr/>
        </p:nvSpPr>
        <p:spPr>
          <a:xfrm>
            <a:off x="-3335" y="4675585"/>
            <a:ext cx="980808"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a:t>5’</a:t>
            </a:r>
          </a:p>
        </p:txBody>
      </p:sp>
    </p:spTree>
    <p:extLst>
      <p:ext uri="{BB962C8B-B14F-4D97-AF65-F5344CB8AC3E}">
        <p14:creationId xmlns:p14="http://schemas.microsoft.com/office/powerpoint/2010/main" val="3953790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92136" y="1703651"/>
            <a:ext cx="4651864" cy="1617438"/>
          </a:xfrm>
        </p:spPr>
        <p:txBody>
          <a:bodyPr/>
          <a:lstStyle/>
          <a:p>
            <a:pPr algn="ctr"/>
            <a:r>
              <a:rPr lang="nl-BE" sz="2500" dirty="0">
                <a:solidFill>
                  <a:schemeClr val="bg1"/>
                </a:solidFill>
              </a:rPr>
              <a:t>Mijn idee zakelijk uitwerken?</a:t>
            </a:r>
            <a:endParaRPr lang="nl-BE" sz="2500" dirty="0"/>
          </a:p>
        </p:txBody>
      </p:sp>
      <p:sp>
        <p:nvSpPr>
          <p:cNvPr id="3" name="Tijdelijke aanduiding voor dianummer 2"/>
          <p:cNvSpPr>
            <a:spLocks noGrp="1"/>
          </p:cNvSpPr>
          <p:nvPr>
            <p:ph type="sldNum" sz="quarter" idx="12"/>
          </p:nvPr>
        </p:nvSpPr>
        <p:spPr/>
        <p:txBody>
          <a:bodyPr/>
          <a:lstStyle/>
          <a:p>
            <a:fld id="{3DEFB92D-0E46-8944-92ED-8DF056298BD8}" type="slidenum">
              <a:rPr lang="nl-NL" smtClean="0"/>
              <a:t>3</a:t>
            </a:fld>
            <a:endParaRPr lang="nl-NL" dirty="0"/>
          </a:p>
        </p:txBody>
      </p:sp>
      <p:sp>
        <p:nvSpPr>
          <p:cNvPr id="4" name="Tijdelijke aanduiding voor voettekst 3"/>
          <p:cNvSpPr>
            <a:spLocks noGrp="1"/>
          </p:cNvSpPr>
          <p:nvPr>
            <p:ph type="ftr" sz="quarter" idx="3"/>
          </p:nvPr>
        </p:nvSpPr>
        <p:spPr/>
        <p:txBody>
          <a:bodyPr/>
          <a:lstStyle/>
          <a:p>
            <a:r>
              <a:rPr lang="nl-BE">
                <a:solidFill>
                  <a:srgbClr val="73BB3C"/>
                </a:solidFill>
              </a:rPr>
              <a:t>Bright &amp; young of mind? Springplank voor uitbundig ondernemerstalent</a:t>
            </a:r>
          </a:p>
          <a:p>
            <a:r>
              <a:rPr lang="nl-BE" sz="1200">
                <a:solidFill>
                  <a:schemeClr val="tx1"/>
                </a:solidFill>
              </a:rPr>
              <a:t>Zet de stap. </a:t>
            </a:r>
            <a:r>
              <a:rPr lang="nl-BE" sz="1200">
                <a:solidFill>
                  <a:srgbClr val="73BB3C"/>
                </a:solidFill>
              </a:rPr>
              <a:t>www.bryo.be</a:t>
            </a:r>
            <a:endParaRPr lang="nl-BE" sz="1200" dirty="0">
              <a:solidFill>
                <a:srgbClr val="73BB3C"/>
              </a:solidFill>
            </a:endParaRPr>
          </a:p>
        </p:txBody>
      </p:sp>
      <p:sp>
        <p:nvSpPr>
          <p:cNvPr id="7" name="Rechthoek 6"/>
          <p:cNvSpPr/>
          <p:nvPr/>
        </p:nvSpPr>
        <p:spPr>
          <a:xfrm>
            <a:off x="-3335" y="4675585"/>
            <a:ext cx="980808"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a:t>10’</a:t>
            </a:r>
          </a:p>
        </p:txBody>
      </p:sp>
    </p:spTree>
    <p:extLst>
      <p:ext uri="{BB962C8B-B14F-4D97-AF65-F5344CB8AC3E}">
        <p14:creationId xmlns:p14="http://schemas.microsoft.com/office/powerpoint/2010/main" val="4084626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EFB92D-0E46-8944-92ED-8DF056298BD8}" type="slidenum">
              <a:rPr kumimoji="0" lang="nl-NL" sz="1200" b="1" i="0" u="none" strike="noStrike" kern="1200" cap="none" spc="0" normalizeH="0" baseline="0" noProof="0" smtClean="0">
                <a:ln>
                  <a:noFill/>
                </a:ln>
                <a:solidFill>
                  <a:prstClr val="white"/>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nl-NL" sz="1200" b="1" i="0" u="none" strike="noStrike" kern="1200" cap="none" spc="0" normalizeH="0" baseline="0" noProof="0" dirty="0">
              <a:ln>
                <a:noFill/>
              </a:ln>
              <a:solidFill>
                <a:prstClr val="white"/>
              </a:solidFill>
              <a:effectLst/>
              <a:uLnTx/>
              <a:uFillTx/>
              <a:latin typeface="Arial"/>
              <a:ea typeface="+mn-ea"/>
              <a:cs typeface="Arial"/>
            </a:endParaRPr>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Test de haalbaarheid</a:t>
            </a:r>
          </a:p>
        </p:txBody>
      </p:sp>
      <p:sp>
        <p:nvSpPr>
          <p:cNvPr id="8" name="Tijdelijke aanduiding voor voettekst 3"/>
          <p:cNvSpPr>
            <a:spLocks noGrp="1"/>
          </p:cNvSpPr>
          <p:nvPr>
            <p:ph type="ftr" sz="quarter" idx="3"/>
          </p:nvPr>
        </p:nvSpPr>
        <p:spPr>
          <a:xfrm>
            <a:off x="1056257" y="4767263"/>
            <a:ext cx="5061225" cy="273844"/>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500" b="1" i="0" u="none" strike="noStrike" kern="1200" cap="none" spc="0" normalizeH="0" baseline="30000" noProof="0" dirty="0" err="1">
                <a:ln>
                  <a:noFill/>
                </a:ln>
                <a:solidFill>
                  <a:srgbClr val="73BB3C"/>
                </a:solidFill>
                <a:effectLst/>
                <a:uLnTx/>
                <a:uFillTx/>
                <a:latin typeface="Calibri"/>
                <a:ea typeface="+mn-ea"/>
                <a:cs typeface="+mn-cs"/>
              </a:rPr>
              <a:t>Bright</a:t>
            </a:r>
            <a:r>
              <a:rPr kumimoji="0" lang="nl-BE" sz="1500" b="1" i="0" u="none" strike="noStrike" kern="1200" cap="none" spc="0" normalizeH="0" baseline="30000" noProof="0" dirty="0">
                <a:ln>
                  <a:noFill/>
                </a:ln>
                <a:solidFill>
                  <a:srgbClr val="73BB3C"/>
                </a:solidFill>
                <a:effectLst/>
                <a:uLnTx/>
                <a:uFillTx/>
                <a:latin typeface="Calibri"/>
                <a:ea typeface="+mn-ea"/>
                <a:cs typeface="+mn-cs"/>
              </a:rPr>
              <a:t> &amp; </a:t>
            </a:r>
            <a:r>
              <a:rPr kumimoji="0" lang="nl-BE" sz="1500" b="1" i="0" u="none" strike="noStrike" kern="1200" cap="none" spc="0" normalizeH="0" baseline="30000" noProof="0" dirty="0" err="1">
                <a:ln>
                  <a:noFill/>
                </a:ln>
                <a:solidFill>
                  <a:srgbClr val="73BB3C"/>
                </a:solidFill>
                <a:effectLst/>
                <a:uLnTx/>
                <a:uFillTx/>
                <a:latin typeface="Calibri"/>
                <a:ea typeface="+mn-ea"/>
                <a:cs typeface="+mn-cs"/>
              </a:rPr>
              <a:t>young</a:t>
            </a:r>
            <a:r>
              <a:rPr kumimoji="0" lang="nl-BE" sz="1500" b="1" i="0" u="none" strike="noStrike" kern="1200" cap="none" spc="0" normalizeH="0" baseline="30000" noProof="0" dirty="0">
                <a:ln>
                  <a:noFill/>
                </a:ln>
                <a:solidFill>
                  <a:srgbClr val="73BB3C"/>
                </a:solidFill>
                <a:effectLst/>
                <a:uLnTx/>
                <a:uFillTx/>
                <a:latin typeface="Calibri"/>
                <a:ea typeface="+mn-ea"/>
                <a:cs typeface="+mn-cs"/>
              </a:rPr>
              <a:t> of mind? Springplank voor uitbundig ondernemerstalent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30000" noProof="0" dirty="0">
                <a:ln>
                  <a:noFill/>
                </a:ln>
                <a:solidFill>
                  <a:prstClr val="black"/>
                </a:solidFill>
                <a:effectLst/>
                <a:uLnTx/>
                <a:uFillTx/>
                <a:latin typeface="Calibri"/>
                <a:ea typeface="+mn-ea"/>
                <a:cs typeface="+mn-cs"/>
              </a:rPr>
              <a:t>Zet de stap. </a:t>
            </a:r>
            <a:r>
              <a:rPr kumimoji="0" lang="nl-BE" sz="1200" b="1" i="0" u="none" strike="noStrike" kern="1200" cap="none" spc="0" normalizeH="0" baseline="30000" noProof="0" dirty="0">
                <a:ln>
                  <a:noFill/>
                </a:ln>
                <a:solidFill>
                  <a:srgbClr val="73BB3C"/>
                </a:solidFill>
                <a:effectLst/>
                <a:uLnTx/>
                <a:uFillTx/>
                <a:latin typeface="Calibri"/>
                <a:ea typeface="+mn-ea"/>
                <a:cs typeface="+mn-cs"/>
              </a:rPr>
              <a:t>www.bryo.be</a:t>
            </a:r>
          </a:p>
        </p:txBody>
      </p:sp>
      <p:sp>
        <p:nvSpPr>
          <p:cNvPr id="22" name="Rechthoek 21"/>
          <p:cNvSpPr/>
          <p:nvPr/>
        </p:nvSpPr>
        <p:spPr>
          <a:xfrm>
            <a:off x="1065168" y="1044009"/>
            <a:ext cx="8078832" cy="36009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Calibri"/>
                <a:ea typeface="+mn-ea"/>
                <a:cs typeface="+mn-cs"/>
              </a:rPr>
              <a:t>Maak een </a:t>
            </a:r>
            <a:r>
              <a:rPr kumimoji="0" lang="nl-BE" sz="1200" b="0" i="0" u="none" strike="noStrike" kern="1200" cap="none" spc="0" normalizeH="0" baseline="0" noProof="0" dirty="0" err="1">
                <a:ln>
                  <a:noFill/>
                </a:ln>
                <a:solidFill>
                  <a:prstClr val="black"/>
                </a:solidFill>
                <a:effectLst/>
                <a:uLnTx/>
                <a:uFillTx/>
                <a:latin typeface="Calibri"/>
                <a:ea typeface="+mn-ea"/>
                <a:cs typeface="+mn-cs"/>
              </a:rPr>
              <a:t>quick</a:t>
            </a:r>
            <a:r>
              <a:rPr kumimoji="0" lang="nl-BE" sz="1200" b="0" i="0" u="none" strike="noStrike" kern="1200" cap="none" spc="0" normalizeH="0" baseline="0" noProof="0" dirty="0">
                <a:ln>
                  <a:noFill/>
                </a:ln>
                <a:solidFill>
                  <a:prstClr val="black"/>
                </a:solidFill>
                <a:effectLst/>
                <a:uLnTx/>
                <a:uFillTx/>
                <a:latin typeface="Calibri"/>
                <a:ea typeface="+mn-ea"/>
                <a:cs typeface="+mn-cs"/>
              </a:rPr>
              <a:t> &amp; dirty cashplan of resultatenrekening en conclusie haalbaarheid (pivoteren?)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BE"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dirty="0" err="1">
                <a:ln>
                  <a:noFill/>
                </a:ln>
                <a:solidFill>
                  <a:prstClr val="black"/>
                </a:solidFill>
                <a:effectLst/>
                <a:uLnTx/>
                <a:uFillTx/>
                <a:latin typeface="Calibri"/>
                <a:ea typeface="+mn-ea"/>
                <a:cs typeface="+mn-cs"/>
              </a:rPr>
              <a:t>Flanders</a:t>
            </a:r>
            <a:r>
              <a:rPr kumimoji="0" lang="nl-BE" sz="1200" b="1" i="0" u="none" strike="noStrike" kern="1200" cap="none" spc="0" normalizeH="0" baseline="0" noProof="0" dirty="0">
                <a:ln>
                  <a:noFill/>
                </a:ln>
                <a:solidFill>
                  <a:prstClr val="black"/>
                </a:solidFill>
                <a:effectLst/>
                <a:uLnTx/>
                <a:uFillTx/>
                <a:latin typeface="Calibri"/>
                <a:ea typeface="+mn-ea"/>
                <a:cs typeface="+mn-cs"/>
              </a:rPr>
              <a:t> DC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Calibri"/>
                <a:ea typeface="+mn-ea"/>
                <a:cs typeface="+mn-cs"/>
              </a:rPr>
              <a:t>Prijscalculator: </a:t>
            </a:r>
            <a:r>
              <a:rPr kumimoji="0" lang="nl-BE" sz="1200" b="0" i="0" u="none" strike="noStrike" kern="1200" cap="none" spc="0" normalizeH="0" baseline="0" noProof="0" dirty="0">
                <a:ln>
                  <a:noFill/>
                </a:ln>
                <a:solidFill>
                  <a:prstClr val="black"/>
                </a:solidFill>
                <a:effectLst/>
                <a:uLnTx/>
                <a:uFillTx/>
                <a:latin typeface="Calibri"/>
                <a:ea typeface="+mn-ea"/>
                <a:cs typeface="+mn-cs"/>
                <a:hlinkClick r:id="rId3"/>
              </a:rPr>
              <a:t>http://www.flandersdc.be/nl/gids/tools/prijs-in-zicht</a:t>
            </a:r>
            <a:r>
              <a:rPr kumimoji="0" lang="nl-BE" sz="1200" b="0" i="0" u="none" strike="noStrike" kern="1200" cap="none" spc="0" normalizeH="0" baseline="0" noProof="0" dirty="0">
                <a:ln>
                  <a:noFill/>
                </a:ln>
                <a:solidFill>
                  <a:prstClr val="black"/>
                </a:solidFill>
                <a:effectLst/>
                <a:uLnTx/>
                <a:uFillTx/>
                <a:latin typeface="Calibri"/>
                <a:ea typeface="+mn-ea"/>
                <a:cs typeface="+mn-cs"/>
              </a:rPr>
              <a:t> </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nl-BE" sz="1200" b="1" i="0" u="none" strike="noStrike" kern="1200" cap="none" spc="0" normalizeH="0" baseline="0" noProof="0" dirty="0">
              <a:ln>
                <a:noFill/>
              </a:ln>
              <a:solidFill>
                <a:prstClr val="black"/>
              </a:solidFill>
              <a:effectLst/>
              <a:uLnTx/>
              <a:uFillTx/>
              <a:latin typeface="Calibri"/>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dirty="0">
                <a:ln>
                  <a:noFill/>
                </a:ln>
                <a:solidFill>
                  <a:prstClr val="black"/>
                </a:solidFill>
                <a:effectLst/>
                <a:uLnTx/>
                <a:uFillTx/>
                <a:latin typeface="Calibri"/>
                <a:ea typeface="+mn-ea"/>
                <a:cs typeface="+mn-cs"/>
              </a:rPr>
              <a:t>VLAIO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Calibri"/>
                <a:ea typeface="+mn-ea"/>
                <a:cs typeface="+mn-cs"/>
              </a:rPr>
              <a:t>Startkompas met </a:t>
            </a:r>
            <a:r>
              <a:rPr kumimoji="0" lang="nl-BE" sz="1200" b="0" i="0" u="none" strike="noStrike" kern="1200" cap="none" spc="0" normalizeH="0" baseline="0" noProof="0" dirty="0" err="1">
                <a:ln>
                  <a:noFill/>
                </a:ln>
                <a:solidFill>
                  <a:prstClr val="black"/>
                </a:solidFill>
                <a:effectLst/>
                <a:uLnTx/>
                <a:uFillTx/>
                <a:latin typeface="Calibri"/>
                <a:ea typeface="+mn-ea"/>
                <a:cs typeface="+mn-cs"/>
              </a:rPr>
              <a:t>kasplan</a:t>
            </a:r>
            <a:r>
              <a:rPr kumimoji="0" lang="nl-BE" sz="1200" b="0" i="0" u="none" strike="noStrike" kern="1200" cap="none" spc="0" normalizeH="0" baseline="0" noProof="0" dirty="0">
                <a:ln>
                  <a:noFill/>
                </a:ln>
                <a:solidFill>
                  <a:prstClr val="black"/>
                </a:solidFill>
                <a:effectLst/>
                <a:uLnTx/>
                <a:uFillTx/>
                <a:latin typeface="Calibri"/>
                <a:ea typeface="+mn-ea"/>
                <a:cs typeface="+mn-cs"/>
              </a:rPr>
              <a:t> (+ manual) en ondernemingsplan met leidraad: </a:t>
            </a:r>
            <a:r>
              <a:rPr kumimoji="0" lang="nl-BE" sz="1200" b="0" i="0" u="none" strike="noStrike" kern="1200" cap="none" spc="0" normalizeH="0" baseline="0" noProof="0" dirty="0">
                <a:ln>
                  <a:noFill/>
                </a:ln>
                <a:solidFill>
                  <a:prstClr val="black"/>
                </a:solidFill>
                <a:effectLst/>
                <a:uLnTx/>
                <a:uFillTx/>
                <a:latin typeface="Calibri"/>
                <a:ea typeface="+mn-ea"/>
                <a:cs typeface="+mn-cs"/>
                <a:hlinkClick r:id="rId4"/>
              </a:rPr>
              <a:t>http://www.vlaio.be/artikel/startkompas-en-ondernemingsplan</a:t>
            </a:r>
            <a:r>
              <a:rPr kumimoji="0" lang="nl-BE" sz="1200" b="0" i="0" u="none" strike="noStrike" kern="1200" cap="none" spc="0" normalizeH="0" baseline="0" noProof="0" dirty="0">
                <a:ln>
                  <a:noFill/>
                </a:ln>
                <a:solidFill>
                  <a:prstClr val="black"/>
                </a:solidFill>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dirty="0">
                <a:ln>
                  <a:noFill/>
                </a:ln>
                <a:solidFill>
                  <a:prstClr val="black"/>
                </a:solidFill>
                <a:effectLst/>
                <a:uLnTx/>
                <a:uFillTx/>
                <a:latin typeface="Calibri"/>
                <a:ea typeface="+mn-ea"/>
                <a:cs typeface="+mn-cs"/>
              </a:rPr>
              <a:t>ING bedrijfsidee calculator: </a:t>
            </a:r>
            <a:r>
              <a:rPr kumimoji="0" lang="nl-BE" sz="1200" b="0" i="0" u="none" strike="noStrike" kern="1200" cap="none" spc="0" normalizeH="0" baseline="0" noProof="0" dirty="0">
                <a:ln>
                  <a:noFill/>
                </a:ln>
                <a:solidFill>
                  <a:prstClr val="black"/>
                </a:solidFill>
                <a:effectLst/>
                <a:uLnTx/>
                <a:uFillTx/>
                <a:latin typeface="Calibri"/>
                <a:ea typeface="+mn-ea"/>
                <a:cs typeface="+mn-cs"/>
                <a:hlinkClick r:id="rId5"/>
              </a:rPr>
              <a:t>https://promo.ing.be/businessideacalculator/?LANG=NL</a:t>
            </a:r>
            <a:r>
              <a:rPr kumimoji="0" lang="nl-BE"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dirty="0">
                <a:ln>
                  <a:noFill/>
                </a:ln>
                <a:solidFill>
                  <a:prstClr val="black"/>
                </a:solidFill>
                <a:effectLst/>
                <a:uLnTx/>
                <a:uFillTx/>
                <a:latin typeface="Calibri"/>
                <a:ea typeface="+mn-ea"/>
                <a:cs typeface="+mn-cs"/>
              </a:rPr>
              <a:t>PMV Tools (Startlening Plus/Nuttige documenten voor je aanvraag):</a:t>
            </a:r>
            <a:r>
              <a:rPr kumimoji="0" lang="nl-BE" sz="1200" b="0" i="0" u="none" strike="noStrike" kern="1200" cap="none" spc="0" normalizeH="0" baseline="0" noProof="0" dirty="0">
                <a:ln>
                  <a:noFill/>
                </a:ln>
                <a:solidFill>
                  <a:prstClr val="black"/>
                </a:solidFill>
                <a:effectLst/>
                <a:uLnTx/>
                <a:uFillTx/>
                <a:latin typeface="Calibri"/>
                <a:ea typeface="+mn-ea"/>
                <a:cs typeface="+mn-cs"/>
              </a:rPr>
              <a:t> resultatenrekening en thesaurieplan (</a:t>
            </a:r>
            <a:r>
              <a:rPr kumimoji="0" lang="nl-BE" sz="1200" b="0" i="0" u="none" strike="noStrike" kern="1200" cap="none" spc="0" normalizeH="0" baseline="0" noProof="0" dirty="0">
                <a:ln>
                  <a:noFill/>
                </a:ln>
                <a:solidFill>
                  <a:prstClr val="black"/>
                </a:solidFill>
                <a:effectLst/>
                <a:uLnTx/>
                <a:uFillTx/>
                <a:latin typeface="Calibri"/>
                <a:ea typeface="+mn-ea"/>
                <a:cs typeface="+mn-cs"/>
                <a:hlinkClick r:id="rId6"/>
              </a:rPr>
              <a:t>http://www.pmvz.eu/startlening</a:t>
            </a:r>
            <a:r>
              <a:rPr kumimoji="0" lang="nl-BE"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Calibri"/>
                <a:ea typeface="+mn-ea"/>
                <a:cs typeface="+mn-cs"/>
              </a:rPr>
              <a:t>Daarnaast ook testen: relevantie en bereidheid tot betalen. technische haalbaarheid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Calibri"/>
                <a:ea typeface="+mn-ea"/>
                <a:cs typeface="+mn-cs"/>
              </a:rPr>
              <a:t>commerciële haalbaarheid, organisatorische haalbaarheid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hthoek 16"/>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dirty="0">
                <a:ln>
                  <a:noFill/>
                </a:ln>
                <a:solidFill>
                  <a:prstClr val="white"/>
                </a:solidFill>
                <a:effectLst/>
                <a:uLnTx/>
                <a:uFillTx/>
                <a:latin typeface="Calibri"/>
                <a:ea typeface="+mn-ea"/>
                <a:cs typeface="+mn-cs"/>
              </a:rPr>
              <a:t>Sessie 1</a:t>
            </a:r>
          </a:p>
        </p:txBody>
      </p:sp>
      <p:sp>
        <p:nvSpPr>
          <p:cNvPr id="18" name="Rechthoek 17"/>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dirty="0">
                <a:ln>
                  <a:noFill/>
                </a:ln>
                <a:solidFill>
                  <a:prstClr val="white"/>
                </a:solidFill>
                <a:effectLst/>
                <a:uLnTx/>
                <a:uFillTx/>
                <a:latin typeface="Calibri"/>
                <a:ea typeface="+mn-ea"/>
                <a:cs typeface="+mn-cs"/>
              </a:rPr>
              <a:t>Sessie 1</a:t>
            </a:r>
          </a:p>
        </p:txBody>
      </p:sp>
      <p:sp>
        <p:nvSpPr>
          <p:cNvPr id="19" name="Rechthoek 18"/>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dirty="0">
                <a:ln>
                  <a:noFill/>
                </a:ln>
                <a:solidFill>
                  <a:prstClr val="white"/>
                </a:solidFill>
                <a:effectLst/>
                <a:uLnTx/>
                <a:uFillTx/>
                <a:latin typeface="Calibri"/>
                <a:ea typeface="+mn-ea"/>
                <a:cs typeface="+mn-cs"/>
              </a:rPr>
              <a:t>Sessie 2</a:t>
            </a:r>
          </a:p>
        </p:txBody>
      </p:sp>
      <p:sp>
        <p:nvSpPr>
          <p:cNvPr id="20" name="Rechthoek 19"/>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dirty="0">
                <a:ln>
                  <a:noFill/>
                </a:ln>
                <a:solidFill>
                  <a:prstClr val="white"/>
                </a:solidFill>
                <a:effectLst/>
                <a:uLnTx/>
                <a:uFillTx/>
                <a:latin typeface="Calibri"/>
                <a:ea typeface="+mn-ea"/>
                <a:cs typeface="+mn-cs"/>
              </a:rPr>
              <a:t>Sessie 3</a:t>
            </a:r>
          </a:p>
        </p:txBody>
      </p:sp>
      <p:sp>
        <p:nvSpPr>
          <p:cNvPr id="21" name="Rechthoek 20"/>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dirty="0">
                <a:ln>
                  <a:noFill/>
                </a:ln>
                <a:solidFill>
                  <a:prstClr val="white"/>
                </a:solidFill>
                <a:effectLst/>
                <a:uLnTx/>
                <a:uFillTx/>
                <a:latin typeface="Calibri"/>
                <a:ea typeface="+mn-ea"/>
                <a:cs typeface="+mn-cs"/>
              </a:rPr>
              <a:t>Sessie 5</a:t>
            </a:r>
          </a:p>
        </p:txBody>
      </p:sp>
      <p:sp>
        <p:nvSpPr>
          <p:cNvPr id="24" name="Rechthoek 23"/>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dirty="0">
                <a:ln>
                  <a:noFill/>
                </a:ln>
                <a:solidFill>
                  <a:prstClr val="white"/>
                </a:solidFill>
                <a:effectLst/>
                <a:uLnTx/>
                <a:uFillTx/>
                <a:latin typeface="Calibri"/>
                <a:ea typeface="+mn-ea"/>
                <a:cs typeface="+mn-cs"/>
              </a:rPr>
              <a:t>Sessie 6</a:t>
            </a:r>
          </a:p>
        </p:txBody>
      </p:sp>
      <p:sp>
        <p:nvSpPr>
          <p:cNvPr id="25" name="Rechthoek 24"/>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dirty="0">
                <a:ln>
                  <a:noFill/>
                </a:ln>
                <a:solidFill>
                  <a:prstClr val="white"/>
                </a:solidFill>
                <a:effectLst/>
                <a:uLnTx/>
                <a:uFillTx/>
                <a:latin typeface="Calibri"/>
                <a:ea typeface="+mn-ea"/>
                <a:cs typeface="+mn-cs"/>
              </a:rPr>
              <a:t>Sessie 7</a:t>
            </a:r>
          </a:p>
        </p:txBody>
      </p:sp>
      <p:sp>
        <p:nvSpPr>
          <p:cNvPr id="26" name="Rechthoek 25"/>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dirty="0">
                <a:ln>
                  <a:noFill/>
                </a:ln>
                <a:solidFill>
                  <a:prstClr val="white"/>
                </a:solidFill>
                <a:effectLst/>
                <a:uLnTx/>
                <a:uFillTx/>
                <a:latin typeface="Calibri"/>
                <a:ea typeface="+mn-ea"/>
                <a:cs typeface="+mn-cs"/>
              </a:rPr>
              <a:t>Sessie 8</a:t>
            </a:r>
          </a:p>
        </p:txBody>
      </p:sp>
      <p:sp>
        <p:nvSpPr>
          <p:cNvPr id="27" name="Rechthoek 26"/>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dirty="0">
                <a:ln>
                  <a:noFill/>
                </a:ln>
                <a:solidFill>
                  <a:prstClr val="white"/>
                </a:solidFill>
                <a:effectLst/>
                <a:uLnTx/>
                <a:uFillTx/>
                <a:latin typeface="Calibri"/>
                <a:ea typeface="+mn-ea"/>
                <a:cs typeface="+mn-cs"/>
              </a:rPr>
              <a:t>Sessie 9</a:t>
            </a:r>
          </a:p>
        </p:txBody>
      </p:sp>
      <p:sp>
        <p:nvSpPr>
          <p:cNvPr id="28" name="Rechthoek 27"/>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dirty="0">
                <a:ln>
                  <a:noFill/>
                </a:ln>
                <a:solidFill>
                  <a:prstClr val="white"/>
                </a:solidFill>
                <a:effectLst/>
                <a:uLnTx/>
                <a:uFillTx/>
                <a:latin typeface="Calibri"/>
                <a:ea typeface="+mn-ea"/>
                <a:cs typeface="+mn-cs"/>
              </a:rPr>
              <a:t>Sessie 10</a:t>
            </a:r>
          </a:p>
        </p:txBody>
      </p:sp>
      <p:sp>
        <p:nvSpPr>
          <p:cNvPr id="29" name="Rechthoek 28"/>
          <p:cNvSpPr/>
          <p:nvPr/>
        </p:nvSpPr>
        <p:spPr>
          <a:xfrm>
            <a:off x="2881990" y="44326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dirty="0">
                <a:ln>
                  <a:noFill/>
                </a:ln>
                <a:solidFill>
                  <a:prstClr val="white"/>
                </a:solidFill>
                <a:effectLst/>
                <a:uLnTx/>
                <a:uFillTx/>
                <a:latin typeface="Calibri"/>
                <a:ea typeface="+mn-ea"/>
                <a:cs typeface="+mn-cs"/>
              </a:rPr>
              <a:t>Sessie 4: BMC</a:t>
            </a:r>
          </a:p>
        </p:txBody>
      </p:sp>
      <p:pic>
        <p:nvPicPr>
          <p:cNvPr id="23" name="Afbeelding 22"/>
          <p:cNvPicPr>
            <a:picLocks noChangeAspect="1"/>
          </p:cNvPicPr>
          <p:nvPr/>
        </p:nvPicPr>
        <p:blipFill>
          <a:blip r:embed="rId7">
            <a:clrChange>
              <a:clrFrom>
                <a:srgbClr val="FFFFFF"/>
              </a:clrFrom>
              <a:clrTo>
                <a:srgbClr val="FFFFFF">
                  <a:alpha val="0"/>
                </a:srgbClr>
              </a:clrTo>
            </a:clrChange>
          </a:blip>
          <a:stretch>
            <a:fillRect/>
          </a:stretch>
        </p:blipFill>
        <p:spPr>
          <a:xfrm>
            <a:off x="7474470" y="3898407"/>
            <a:ext cx="396506" cy="377737"/>
          </a:xfrm>
          <a:prstGeom prst="rect">
            <a:avLst/>
          </a:prstGeom>
        </p:spPr>
      </p:pic>
      <p:pic>
        <p:nvPicPr>
          <p:cNvPr id="30" name="Afbeelding 29"/>
          <p:cNvPicPr>
            <a:picLocks noChangeAspect="1"/>
          </p:cNvPicPr>
          <p:nvPr/>
        </p:nvPicPr>
        <p:blipFill>
          <a:blip r:embed="rId8">
            <a:clrChange>
              <a:clrFrom>
                <a:srgbClr val="FFFFFF"/>
              </a:clrFrom>
              <a:clrTo>
                <a:srgbClr val="FFFFFF">
                  <a:alpha val="0"/>
                </a:srgbClr>
              </a:clrTo>
            </a:clrChange>
          </a:blip>
          <a:stretch>
            <a:fillRect/>
          </a:stretch>
        </p:blipFill>
        <p:spPr>
          <a:xfrm>
            <a:off x="8060321" y="3516438"/>
            <a:ext cx="410431" cy="384938"/>
          </a:xfrm>
          <a:prstGeom prst="rect">
            <a:avLst/>
          </a:prstGeom>
        </p:spPr>
      </p:pic>
      <p:pic>
        <p:nvPicPr>
          <p:cNvPr id="31" name="Afbeelding 30"/>
          <p:cNvPicPr>
            <a:picLocks noChangeAspect="1"/>
          </p:cNvPicPr>
          <p:nvPr/>
        </p:nvPicPr>
        <p:blipFill>
          <a:blip r:embed="rId9">
            <a:clrChange>
              <a:clrFrom>
                <a:srgbClr val="FFFFFF"/>
              </a:clrFrom>
              <a:clrTo>
                <a:srgbClr val="FFFFFF">
                  <a:alpha val="0"/>
                </a:srgbClr>
              </a:clrTo>
            </a:clrChange>
          </a:blip>
          <a:stretch>
            <a:fillRect/>
          </a:stretch>
        </p:blipFill>
        <p:spPr>
          <a:xfrm>
            <a:off x="8301660" y="3687486"/>
            <a:ext cx="748758" cy="676589"/>
          </a:xfrm>
          <a:prstGeom prst="rect">
            <a:avLst/>
          </a:prstGeom>
        </p:spPr>
      </p:pic>
      <p:pic>
        <p:nvPicPr>
          <p:cNvPr id="32" name="Afbeelding 31"/>
          <p:cNvPicPr>
            <a:picLocks noChangeAspect="1"/>
          </p:cNvPicPr>
          <p:nvPr/>
        </p:nvPicPr>
        <p:blipFill>
          <a:blip r:embed="rId10">
            <a:clrChange>
              <a:clrFrom>
                <a:srgbClr val="FFFFFF"/>
              </a:clrFrom>
              <a:clrTo>
                <a:srgbClr val="FFFFFF">
                  <a:alpha val="0"/>
                </a:srgbClr>
              </a:clrTo>
            </a:clrChange>
          </a:blip>
          <a:stretch>
            <a:fillRect/>
          </a:stretch>
        </p:blipFill>
        <p:spPr>
          <a:xfrm>
            <a:off x="7177123" y="3722518"/>
            <a:ext cx="412617" cy="392241"/>
          </a:xfrm>
          <a:prstGeom prst="rect">
            <a:avLst/>
          </a:prstGeom>
        </p:spPr>
      </p:pic>
      <p:pic>
        <p:nvPicPr>
          <p:cNvPr id="33" name="Afbeelding 32"/>
          <p:cNvPicPr>
            <a:picLocks noChangeAspect="1"/>
          </p:cNvPicPr>
          <p:nvPr/>
        </p:nvPicPr>
        <p:blipFill>
          <a:blip r:embed="rId11">
            <a:clrChange>
              <a:clrFrom>
                <a:srgbClr val="FFFFFF"/>
              </a:clrFrom>
              <a:clrTo>
                <a:srgbClr val="FFFFFF">
                  <a:alpha val="0"/>
                </a:srgbClr>
              </a:clrTo>
            </a:clrChange>
          </a:blip>
          <a:stretch>
            <a:fillRect/>
          </a:stretch>
        </p:blipFill>
        <p:spPr>
          <a:xfrm>
            <a:off x="7762832" y="3711357"/>
            <a:ext cx="405491" cy="374098"/>
          </a:xfrm>
          <a:prstGeom prst="rect">
            <a:avLst/>
          </a:prstGeom>
        </p:spPr>
      </p:pic>
    </p:spTree>
    <p:extLst>
      <p:ext uri="{BB962C8B-B14F-4D97-AF65-F5344CB8AC3E}">
        <p14:creationId xmlns:p14="http://schemas.microsoft.com/office/powerpoint/2010/main" val="1012809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31</a:t>
            </a:fld>
            <a:endParaRPr lang="nl-NL" dirty="0"/>
          </a:p>
        </p:txBody>
      </p:sp>
      <p:sp>
        <p:nvSpPr>
          <p:cNvPr id="7" name="Titel 1"/>
          <p:cNvSpPr>
            <a:spLocks noGrp="1"/>
          </p:cNvSpPr>
          <p:nvPr>
            <p:ph type="title"/>
          </p:nvPr>
        </p:nvSpPr>
        <p:spPr>
          <a:xfrm>
            <a:off x="980808" y="264954"/>
            <a:ext cx="7410063" cy="503124"/>
          </a:xfrm>
        </p:spPr>
        <p:txBody>
          <a:bodyPr/>
          <a:lstStyle/>
          <a:p>
            <a:r>
              <a:rPr lang="nl-NL" dirty="0">
                <a:latin typeface="Arial Black" panose="020B0A04020102020204" pitchFamily="34" charset="0"/>
              </a:rPr>
              <a:t>Link BMC met business plan</a:t>
            </a: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
        <p:nvSpPr>
          <p:cNvPr id="17" name="Rechthoek 16"/>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8" name="Rechthoek 17"/>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9" name="Rechthoek 18"/>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20" name="Rechthoek 19"/>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21" name="Rechthoek 20"/>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24" name="Rechthoek 23"/>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25" name="Rechthoek 24"/>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26" name="Rechthoek 25"/>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27" name="Rechthoek 26"/>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28" name="Rechthoek 27"/>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29" name="Rechthoek 28"/>
          <p:cNvSpPr/>
          <p:nvPr/>
        </p:nvSpPr>
        <p:spPr>
          <a:xfrm>
            <a:off x="2881990" y="44326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pic>
        <p:nvPicPr>
          <p:cNvPr id="2" name="Afbeelding 1"/>
          <p:cNvPicPr>
            <a:picLocks noChangeAspect="1"/>
          </p:cNvPicPr>
          <p:nvPr/>
        </p:nvPicPr>
        <p:blipFill rotWithShape="1">
          <a:blip r:embed="rId3"/>
          <a:srcRect l="3056" t="36404" r="74722" b="14488"/>
          <a:stretch/>
        </p:blipFill>
        <p:spPr>
          <a:xfrm>
            <a:off x="5876184" y="1619859"/>
            <a:ext cx="2891251" cy="2156391"/>
          </a:xfrm>
          <a:prstGeom prst="rect">
            <a:avLst/>
          </a:prstGeom>
        </p:spPr>
      </p:pic>
      <p:pic>
        <p:nvPicPr>
          <p:cNvPr id="39" name="Afbeelding 38"/>
          <p:cNvPicPr/>
          <p:nvPr/>
        </p:nvPicPr>
        <p:blipFill>
          <a:blip r:embed="rId4" cstate="print"/>
          <a:srcRect l="27307" t="23883" r="58040" b="33419"/>
          <a:stretch>
            <a:fillRect/>
          </a:stretch>
        </p:blipFill>
        <p:spPr bwMode="auto">
          <a:xfrm>
            <a:off x="1055209" y="801793"/>
            <a:ext cx="4436068" cy="4341707"/>
          </a:xfrm>
          <a:prstGeom prst="rect">
            <a:avLst/>
          </a:prstGeom>
          <a:noFill/>
          <a:ln w="9525">
            <a:noFill/>
            <a:miter lim="800000"/>
            <a:headEnd/>
            <a:tailEnd/>
          </a:ln>
        </p:spPr>
      </p:pic>
    </p:spTree>
    <p:extLst>
      <p:ext uri="{BB962C8B-B14F-4D97-AF65-F5344CB8AC3E}">
        <p14:creationId xmlns:p14="http://schemas.microsoft.com/office/powerpoint/2010/main" val="3448645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32</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Business Plan</a:t>
            </a: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
        <p:nvSpPr>
          <p:cNvPr id="22" name="Rechthoek 21"/>
          <p:cNvSpPr/>
          <p:nvPr/>
        </p:nvSpPr>
        <p:spPr>
          <a:xfrm>
            <a:off x="1065168" y="1044009"/>
            <a:ext cx="8078832" cy="1384995"/>
          </a:xfrm>
          <a:prstGeom prst="rect">
            <a:avLst/>
          </a:prstGeom>
        </p:spPr>
        <p:txBody>
          <a:bodyPr wrap="square">
            <a:spAutoFit/>
          </a:bodyPr>
          <a:lstStyle/>
          <a:p>
            <a:r>
              <a:rPr lang="nl-BE" sz="1200" dirty="0"/>
              <a:t>Templates</a:t>
            </a:r>
          </a:p>
          <a:p>
            <a:endParaRPr lang="nl-BE" sz="1200" dirty="0"/>
          </a:p>
          <a:p>
            <a:r>
              <a:rPr lang="nl-BE" sz="1200" b="1" dirty="0"/>
              <a:t>BIZIDEE: </a:t>
            </a:r>
            <a:r>
              <a:rPr lang="nl-BE" sz="1200" dirty="0">
                <a:hlinkClick r:id="rId3"/>
              </a:rPr>
              <a:t>http://www.bizidee.be/hulp-en-leidraden/</a:t>
            </a:r>
            <a:r>
              <a:rPr lang="nl-BE" sz="1200" dirty="0"/>
              <a:t> </a:t>
            </a:r>
          </a:p>
          <a:p>
            <a:r>
              <a:rPr lang="nl-BE" sz="1200" b="1" dirty="0"/>
              <a:t>BNPFF: </a:t>
            </a:r>
            <a:r>
              <a:rPr lang="nl-BE" sz="1200" dirty="0">
                <a:hlinkClick r:id="rId4"/>
              </a:rPr>
              <a:t>https://www.bnpparibasfortis.be/nl/Dagelijks-bankieren/Ontdek/Aanpak/Startersaanbod/Business-plan?axes4=prof</a:t>
            </a:r>
            <a:r>
              <a:rPr lang="nl-BE" sz="1200" dirty="0"/>
              <a:t> </a:t>
            </a:r>
          </a:p>
          <a:p>
            <a:endParaRPr lang="nl-BE" sz="1200" dirty="0"/>
          </a:p>
          <a:p>
            <a:endParaRPr lang="nl-BE" sz="1200" dirty="0"/>
          </a:p>
          <a:p>
            <a:endParaRPr lang="nl-BE" sz="1200" dirty="0"/>
          </a:p>
        </p:txBody>
      </p:sp>
      <p:sp>
        <p:nvSpPr>
          <p:cNvPr id="17" name="Rechthoek 16"/>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8" name="Rechthoek 17"/>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9" name="Rechthoek 18"/>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20" name="Rechthoek 19"/>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21" name="Rechthoek 20"/>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24" name="Rechthoek 23"/>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25" name="Rechthoek 24"/>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26" name="Rechthoek 25"/>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27" name="Rechthoek 26"/>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28" name="Rechthoek 27"/>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29" name="Rechthoek 28"/>
          <p:cNvSpPr/>
          <p:nvPr/>
        </p:nvSpPr>
        <p:spPr>
          <a:xfrm>
            <a:off x="2881990" y="44326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pic>
        <p:nvPicPr>
          <p:cNvPr id="23" name="Afbeelding 22"/>
          <p:cNvPicPr>
            <a:picLocks noChangeAspect="1"/>
          </p:cNvPicPr>
          <p:nvPr/>
        </p:nvPicPr>
        <p:blipFill>
          <a:blip r:embed="rId5">
            <a:clrChange>
              <a:clrFrom>
                <a:srgbClr val="FFFFFF"/>
              </a:clrFrom>
              <a:clrTo>
                <a:srgbClr val="FFFFFF">
                  <a:alpha val="0"/>
                </a:srgbClr>
              </a:clrTo>
            </a:clrChange>
          </a:blip>
          <a:stretch>
            <a:fillRect/>
          </a:stretch>
        </p:blipFill>
        <p:spPr>
          <a:xfrm>
            <a:off x="7474470" y="3898407"/>
            <a:ext cx="396506" cy="377737"/>
          </a:xfrm>
          <a:prstGeom prst="rect">
            <a:avLst/>
          </a:prstGeom>
        </p:spPr>
      </p:pic>
      <p:pic>
        <p:nvPicPr>
          <p:cNvPr id="30" name="Afbeelding 29"/>
          <p:cNvPicPr>
            <a:picLocks noChangeAspect="1"/>
          </p:cNvPicPr>
          <p:nvPr/>
        </p:nvPicPr>
        <p:blipFill>
          <a:blip r:embed="rId6">
            <a:clrChange>
              <a:clrFrom>
                <a:srgbClr val="FFFFFF"/>
              </a:clrFrom>
              <a:clrTo>
                <a:srgbClr val="FFFFFF">
                  <a:alpha val="0"/>
                </a:srgbClr>
              </a:clrTo>
            </a:clrChange>
          </a:blip>
          <a:stretch>
            <a:fillRect/>
          </a:stretch>
        </p:blipFill>
        <p:spPr>
          <a:xfrm>
            <a:off x="8060321" y="3516438"/>
            <a:ext cx="410431" cy="384938"/>
          </a:xfrm>
          <a:prstGeom prst="rect">
            <a:avLst/>
          </a:prstGeom>
        </p:spPr>
      </p:pic>
      <p:pic>
        <p:nvPicPr>
          <p:cNvPr id="31" name="Afbeelding 30"/>
          <p:cNvPicPr>
            <a:picLocks noChangeAspect="1"/>
          </p:cNvPicPr>
          <p:nvPr/>
        </p:nvPicPr>
        <p:blipFill>
          <a:blip r:embed="rId7">
            <a:clrChange>
              <a:clrFrom>
                <a:srgbClr val="FFFFFF"/>
              </a:clrFrom>
              <a:clrTo>
                <a:srgbClr val="FFFFFF">
                  <a:alpha val="0"/>
                </a:srgbClr>
              </a:clrTo>
            </a:clrChange>
          </a:blip>
          <a:stretch>
            <a:fillRect/>
          </a:stretch>
        </p:blipFill>
        <p:spPr>
          <a:xfrm>
            <a:off x="8301660" y="3687486"/>
            <a:ext cx="748758" cy="676589"/>
          </a:xfrm>
          <a:prstGeom prst="rect">
            <a:avLst/>
          </a:prstGeom>
        </p:spPr>
      </p:pic>
      <p:pic>
        <p:nvPicPr>
          <p:cNvPr id="32" name="Afbeelding 31"/>
          <p:cNvPicPr>
            <a:picLocks noChangeAspect="1"/>
          </p:cNvPicPr>
          <p:nvPr/>
        </p:nvPicPr>
        <p:blipFill>
          <a:blip r:embed="rId8">
            <a:clrChange>
              <a:clrFrom>
                <a:srgbClr val="FFFFFF"/>
              </a:clrFrom>
              <a:clrTo>
                <a:srgbClr val="FFFFFF">
                  <a:alpha val="0"/>
                </a:srgbClr>
              </a:clrTo>
            </a:clrChange>
          </a:blip>
          <a:stretch>
            <a:fillRect/>
          </a:stretch>
        </p:blipFill>
        <p:spPr>
          <a:xfrm>
            <a:off x="7177123" y="3722518"/>
            <a:ext cx="412617" cy="392241"/>
          </a:xfrm>
          <a:prstGeom prst="rect">
            <a:avLst/>
          </a:prstGeom>
        </p:spPr>
      </p:pic>
      <p:pic>
        <p:nvPicPr>
          <p:cNvPr id="33" name="Afbeelding 32"/>
          <p:cNvPicPr>
            <a:picLocks noChangeAspect="1"/>
          </p:cNvPicPr>
          <p:nvPr/>
        </p:nvPicPr>
        <p:blipFill>
          <a:blip r:embed="rId9">
            <a:clrChange>
              <a:clrFrom>
                <a:srgbClr val="FFFFFF"/>
              </a:clrFrom>
              <a:clrTo>
                <a:srgbClr val="FFFFFF">
                  <a:alpha val="0"/>
                </a:srgbClr>
              </a:clrTo>
            </a:clrChange>
          </a:blip>
          <a:stretch>
            <a:fillRect/>
          </a:stretch>
        </p:blipFill>
        <p:spPr>
          <a:xfrm>
            <a:off x="7762832" y="3711357"/>
            <a:ext cx="405491" cy="374098"/>
          </a:xfrm>
          <a:prstGeom prst="rect">
            <a:avLst/>
          </a:prstGeom>
        </p:spPr>
      </p:pic>
    </p:spTree>
    <p:extLst>
      <p:ext uri="{BB962C8B-B14F-4D97-AF65-F5344CB8AC3E}">
        <p14:creationId xmlns:p14="http://schemas.microsoft.com/office/powerpoint/2010/main" val="4276598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26542" y="2323527"/>
            <a:ext cx="5177554" cy="1617438"/>
          </a:xfrm>
        </p:spPr>
        <p:txBody>
          <a:bodyPr/>
          <a:lstStyle/>
          <a:p>
            <a:pPr algn="ctr"/>
            <a:r>
              <a:rPr lang="nl-BE" sz="3200" dirty="0">
                <a:solidFill>
                  <a:schemeClr val="bg1"/>
                </a:solidFill>
              </a:rPr>
              <a:t>Onthoud</a:t>
            </a:r>
            <a:br>
              <a:rPr lang="nl-BE" sz="3200" dirty="0">
                <a:solidFill>
                  <a:schemeClr val="bg1"/>
                </a:solidFill>
              </a:rPr>
            </a:br>
            <a:endParaRPr lang="nl-BE" sz="3200" dirty="0"/>
          </a:p>
        </p:txBody>
      </p:sp>
      <p:sp>
        <p:nvSpPr>
          <p:cNvPr id="3" name="Tijdelijke aanduiding voor dianummer 2"/>
          <p:cNvSpPr>
            <a:spLocks noGrp="1"/>
          </p:cNvSpPr>
          <p:nvPr>
            <p:ph type="sldNum" sz="quarter" idx="12"/>
          </p:nvPr>
        </p:nvSpPr>
        <p:spPr/>
        <p:txBody>
          <a:bodyPr/>
          <a:lstStyle/>
          <a:p>
            <a:fld id="{3DEFB92D-0E46-8944-92ED-8DF056298BD8}" type="slidenum">
              <a:rPr lang="nl-NL" smtClean="0"/>
              <a:t>33</a:t>
            </a:fld>
            <a:endParaRPr lang="nl-NL" dirty="0"/>
          </a:p>
        </p:txBody>
      </p:sp>
      <p:sp>
        <p:nvSpPr>
          <p:cNvPr id="4" name="Tijdelijke aanduiding voor voettekst 3"/>
          <p:cNvSpPr>
            <a:spLocks noGrp="1"/>
          </p:cNvSpPr>
          <p:nvPr>
            <p:ph type="ftr" sz="quarter" idx="3"/>
          </p:nvPr>
        </p:nvSpPr>
        <p:spPr/>
        <p:txBody>
          <a:bodyPr/>
          <a:lstStyle/>
          <a:p>
            <a:r>
              <a:rPr lang="nl-BE">
                <a:solidFill>
                  <a:srgbClr val="73BB3C"/>
                </a:solidFill>
              </a:rPr>
              <a:t>Bright &amp; young of mind? Springplank voor uitbundig ondernemerstalent</a:t>
            </a:r>
          </a:p>
          <a:p>
            <a:r>
              <a:rPr lang="nl-BE" sz="1200">
                <a:solidFill>
                  <a:schemeClr val="tx1"/>
                </a:solidFill>
              </a:rPr>
              <a:t>Zet de stap. </a:t>
            </a:r>
            <a:r>
              <a:rPr lang="nl-BE" sz="1200">
                <a:solidFill>
                  <a:srgbClr val="73BB3C"/>
                </a:solidFill>
              </a:rPr>
              <a:t>www.bryo.be</a:t>
            </a:r>
            <a:endParaRPr lang="nl-BE" sz="1200" dirty="0">
              <a:solidFill>
                <a:srgbClr val="73BB3C"/>
              </a:solidFill>
            </a:endParaRPr>
          </a:p>
        </p:txBody>
      </p:sp>
      <p:pic>
        <p:nvPicPr>
          <p:cNvPr id="5" name="Afbeelding 4"/>
          <p:cNvPicPr>
            <a:picLocks noChangeAspect="1"/>
          </p:cNvPicPr>
          <p:nvPr/>
        </p:nvPicPr>
        <p:blipFill>
          <a:blip r:embed="rId2">
            <a:clrChange>
              <a:clrFrom>
                <a:srgbClr val="FFFFFF"/>
              </a:clrFrom>
              <a:clrTo>
                <a:srgbClr val="FFFFFF">
                  <a:alpha val="0"/>
                </a:srgbClr>
              </a:clrTo>
            </a:clrChange>
          </a:blip>
          <a:stretch>
            <a:fillRect/>
          </a:stretch>
        </p:blipFill>
        <p:spPr>
          <a:xfrm>
            <a:off x="7234341" y="3691434"/>
            <a:ext cx="412617" cy="392241"/>
          </a:xfrm>
          <a:prstGeom prst="rect">
            <a:avLst/>
          </a:prstGeom>
        </p:spPr>
      </p:pic>
      <p:pic>
        <p:nvPicPr>
          <p:cNvPr id="6" name="Afbeelding 5"/>
          <p:cNvPicPr>
            <a:picLocks noChangeAspect="1"/>
          </p:cNvPicPr>
          <p:nvPr/>
        </p:nvPicPr>
        <p:blipFill>
          <a:blip r:embed="rId3">
            <a:clrChange>
              <a:clrFrom>
                <a:srgbClr val="FFFFFF"/>
              </a:clrFrom>
              <a:clrTo>
                <a:srgbClr val="FFFFFF">
                  <a:alpha val="0"/>
                </a:srgbClr>
              </a:clrTo>
            </a:clrChange>
          </a:blip>
          <a:stretch>
            <a:fillRect/>
          </a:stretch>
        </p:blipFill>
        <p:spPr>
          <a:xfrm>
            <a:off x="7489622" y="3847455"/>
            <a:ext cx="441956" cy="421035"/>
          </a:xfrm>
          <a:prstGeom prst="rect">
            <a:avLst/>
          </a:prstGeom>
          <a:noFill/>
        </p:spPr>
      </p:pic>
      <p:pic>
        <p:nvPicPr>
          <p:cNvPr id="7" name="Afbeelding 6"/>
          <p:cNvPicPr>
            <a:picLocks noChangeAspect="1"/>
          </p:cNvPicPr>
          <p:nvPr/>
        </p:nvPicPr>
        <p:blipFill>
          <a:blip r:embed="rId4">
            <a:clrChange>
              <a:clrFrom>
                <a:srgbClr val="FFFFFF"/>
              </a:clrFrom>
              <a:clrTo>
                <a:srgbClr val="FFFFFF">
                  <a:alpha val="0"/>
                </a:srgbClr>
              </a:clrTo>
            </a:clrChange>
          </a:blip>
          <a:stretch>
            <a:fillRect/>
          </a:stretch>
        </p:blipFill>
        <p:spPr>
          <a:xfrm>
            <a:off x="7979037" y="3811944"/>
            <a:ext cx="840726" cy="788506"/>
          </a:xfrm>
          <a:prstGeom prst="rect">
            <a:avLst/>
          </a:prstGeom>
          <a:noFill/>
        </p:spPr>
      </p:pic>
      <p:pic>
        <p:nvPicPr>
          <p:cNvPr id="8" name="Afbeelding 7"/>
          <p:cNvPicPr>
            <a:picLocks noChangeAspect="1"/>
          </p:cNvPicPr>
          <p:nvPr/>
        </p:nvPicPr>
        <p:blipFill>
          <a:blip r:embed="rId5">
            <a:clrChange>
              <a:clrFrom>
                <a:srgbClr val="FFFFFF"/>
              </a:clrFrom>
              <a:clrTo>
                <a:srgbClr val="FFFFFF">
                  <a:alpha val="0"/>
                </a:srgbClr>
              </a:clrTo>
            </a:clrChange>
          </a:blip>
          <a:stretch>
            <a:fillRect/>
          </a:stretch>
        </p:blipFill>
        <p:spPr>
          <a:xfrm>
            <a:off x="8605149" y="3685517"/>
            <a:ext cx="395664" cy="357528"/>
          </a:xfrm>
          <a:prstGeom prst="rect">
            <a:avLst/>
          </a:prstGeom>
        </p:spPr>
      </p:pic>
      <p:pic>
        <p:nvPicPr>
          <p:cNvPr id="9" name="Afbeelding 8"/>
          <p:cNvPicPr>
            <a:picLocks noChangeAspect="1"/>
          </p:cNvPicPr>
          <p:nvPr/>
        </p:nvPicPr>
        <p:blipFill>
          <a:blip r:embed="rId6">
            <a:clrChange>
              <a:clrFrom>
                <a:srgbClr val="FFFFFF"/>
              </a:clrFrom>
              <a:clrTo>
                <a:srgbClr val="FFFFFF">
                  <a:alpha val="0"/>
                </a:srgbClr>
              </a:clrTo>
            </a:clrChange>
          </a:blip>
          <a:stretch>
            <a:fillRect/>
          </a:stretch>
        </p:blipFill>
        <p:spPr>
          <a:xfrm>
            <a:off x="7813158" y="3704080"/>
            <a:ext cx="398498" cy="367646"/>
          </a:xfrm>
          <a:prstGeom prst="rect">
            <a:avLst/>
          </a:prstGeom>
          <a:noFill/>
        </p:spPr>
      </p:pic>
      <p:sp>
        <p:nvSpPr>
          <p:cNvPr id="10" name="Rechthoek 9"/>
          <p:cNvSpPr/>
          <p:nvPr/>
        </p:nvSpPr>
        <p:spPr>
          <a:xfrm>
            <a:off x="-3335" y="4675585"/>
            <a:ext cx="980808"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a:t>5’</a:t>
            </a:r>
          </a:p>
        </p:txBody>
      </p:sp>
    </p:spTree>
    <p:extLst>
      <p:ext uri="{BB962C8B-B14F-4D97-AF65-F5344CB8AC3E}">
        <p14:creationId xmlns:p14="http://schemas.microsoft.com/office/powerpoint/2010/main" val="2321049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34</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Onthoud </a:t>
            </a: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pic>
        <p:nvPicPr>
          <p:cNvPr id="2" name="Afbeelding 1"/>
          <p:cNvPicPr>
            <a:picLocks noChangeAspect="1"/>
          </p:cNvPicPr>
          <p:nvPr/>
        </p:nvPicPr>
        <p:blipFill rotWithShape="1">
          <a:blip r:embed="rId3"/>
          <a:srcRect l="7639" t="27160" r="62916" b="22222"/>
          <a:stretch/>
        </p:blipFill>
        <p:spPr>
          <a:xfrm>
            <a:off x="1056257" y="768078"/>
            <a:ext cx="5582274" cy="3238772"/>
          </a:xfrm>
          <a:prstGeom prst="rect">
            <a:avLst/>
          </a:prstGeom>
        </p:spPr>
      </p:pic>
      <p:sp>
        <p:nvSpPr>
          <p:cNvPr id="17" name="Rechthoek 16"/>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8" name="Rechthoek 17"/>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9" name="Rechthoek 18"/>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20" name="Rechthoek 19"/>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21" name="Rechthoek 20"/>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22" name="Rechthoek 21"/>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23" name="Rechthoek 22"/>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35" name="Rechthoek 34"/>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36" name="Rechthoek 35"/>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37" name="Rechthoek 36"/>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38" name="Rechthoek 37"/>
          <p:cNvSpPr/>
          <p:nvPr/>
        </p:nvSpPr>
        <p:spPr>
          <a:xfrm>
            <a:off x="2881990" y="44326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spTree>
    <p:extLst>
      <p:ext uri="{BB962C8B-B14F-4D97-AF65-F5344CB8AC3E}">
        <p14:creationId xmlns:p14="http://schemas.microsoft.com/office/powerpoint/2010/main" val="3778869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35</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Onthoud </a:t>
            </a: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pic>
        <p:nvPicPr>
          <p:cNvPr id="2" name="Afbeelding 1"/>
          <p:cNvPicPr>
            <a:picLocks noChangeAspect="1"/>
          </p:cNvPicPr>
          <p:nvPr/>
        </p:nvPicPr>
        <p:blipFill rotWithShape="1">
          <a:blip r:embed="rId3"/>
          <a:srcRect l="7639" t="27160" r="62916" b="22222"/>
          <a:stretch/>
        </p:blipFill>
        <p:spPr>
          <a:xfrm>
            <a:off x="1056257" y="747441"/>
            <a:ext cx="5582274" cy="3238772"/>
          </a:xfrm>
          <a:prstGeom prst="rect">
            <a:avLst/>
          </a:prstGeom>
        </p:spPr>
      </p:pic>
      <p:pic>
        <p:nvPicPr>
          <p:cNvPr id="3" name="Afbeelding 2"/>
          <p:cNvPicPr>
            <a:picLocks noChangeAspect="1"/>
          </p:cNvPicPr>
          <p:nvPr/>
        </p:nvPicPr>
        <p:blipFill rotWithShape="1">
          <a:blip r:embed="rId4"/>
          <a:srcRect l="7639" t="26337" r="63055" b="23045"/>
          <a:stretch/>
        </p:blipFill>
        <p:spPr>
          <a:xfrm>
            <a:off x="1113865" y="739718"/>
            <a:ext cx="5467057" cy="3186957"/>
          </a:xfrm>
          <a:prstGeom prst="rect">
            <a:avLst/>
          </a:prstGeom>
        </p:spPr>
      </p:pic>
      <p:sp>
        <p:nvSpPr>
          <p:cNvPr id="18" name="Rechthoek 17"/>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9" name="Rechthoek 18"/>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20" name="Rechthoek 19"/>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21" name="Rechthoek 20"/>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22" name="Rechthoek 21"/>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23" name="Rechthoek 22"/>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35" name="Rechthoek 34"/>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36" name="Rechthoek 35"/>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37" name="Rechthoek 36"/>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38" name="Rechthoek 37"/>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39" name="Rechthoek 38"/>
          <p:cNvSpPr/>
          <p:nvPr/>
        </p:nvSpPr>
        <p:spPr>
          <a:xfrm>
            <a:off x="2881990" y="44326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spTree>
    <p:extLst>
      <p:ext uri="{BB962C8B-B14F-4D97-AF65-F5344CB8AC3E}">
        <p14:creationId xmlns:p14="http://schemas.microsoft.com/office/powerpoint/2010/main" val="2307668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36</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Het juiste business model?</a:t>
            </a: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
        <p:nvSpPr>
          <p:cNvPr id="15" name="Rechthoek 14"/>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6" name="Rechthoek 15"/>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7" name="Rechthoek 16"/>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18" name="Rechthoek 17"/>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19" name="Rechthoek 18"/>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20" name="Rechthoek 19"/>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21" name="Rechthoek 20"/>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22" name="Rechthoek 21"/>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23" name="Rechthoek 22"/>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32" name="Rechthoek 31"/>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33" name="Rechthoek 32"/>
          <p:cNvSpPr/>
          <p:nvPr/>
        </p:nvSpPr>
        <p:spPr>
          <a:xfrm>
            <a:off x="2881990" y="44326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pic>
        <p:nvPicPr>
          <p:cNvPr id="35" name="Afbeelding 34"/>
          <p:cNvPicPr>
            <a:picLocks noChangeAspect="1"/>
          </p:cNvPicPr>
          <p:nvPr/>
        </p:nvPicPr>
        <p:blipFill>
          <a:blip r:embed="rId3"/>
          <a:stretch>
            <a:fillRect/>
          </a:stretch>
        </p:blipFill>
        <p:spPr>
          <a:xfrm>
            <a:off x="1074209" y="922447"/>
            <a:ext cx="4922731" cy="2955182"/>
          </a:xfrm>
          <a:prstGeom prst="rect">
            <a:avLst/>
          </a:prstGeom>
        </p:spPr>
      </p:pic>
      <p:sp>
        <p:nvSpPr>
          <p:cNvPr id="24" name="Rechthoek 23"/>
          <p:cNvSpPr/>
          <p:nvPr/>
        </p:nvSpPr>
        <p:spPr>
          <a:xfrm>
            <a:off x="6297109" y="922447"/>
            <a:ext cx="2145371" cy="1384995"/>
          </a:xfrm>
          <a:prstGeom prst="rect">
            <a:avLst/>
          </a:prstGeom>
        </p:spPr>
        <p:txBody>
          <a:bodyPr wrap="square">
            <a:spAutoFit/>
          </a:bodyPr>
          <a:lstStyle/>
          <a:p>
            <a:pPr algn="ctr"/>
            <a:r>
              <a:rPr lang="nl-BE" sz="1200" dirty="0" err="1"/>
              <a:t>There’s</a:t>
            </a:r>
            <a:r>
              <a:rPr lang="nl-BE" sz="1200" dirty="0"/>
              <a:t> </a:t>
            </a:r>
            <a:r>
              <a:rPr lang="nl-BE" sz="1200" dirty="0" err="1"/>
              <a:t>not</a:t>
            </a:r>
            <a:r>
              <a:rPr lang="nl-BE" sz="1200" dirty="0"/>
              <a:t> a single business model… </a:t>
            </a:r>
            <a:r>
              <a:rPr lang="nl-BE" sz="1200" dirty="0" err="1"/>
              <a:t>There</a:t>
            </a:r>
            <a:r>
              <a:rPr lang="nl-BE" sz="1200" dirty="0"/>
              <a:t> are </a:t>
            </a:r>
            <a:r>
              <a:rPr lang="nl-BE" sz="1200" dirty="0" err="1"/>
              <a:t>really</a:t>
            </a:r>
            <a:r>
              <a:rPr lang="nl-BE" sz="1200" dirty="0"/>
              <a:t> a lot of </a:t>
            </a:r>
            <a:r>
              <a:rPr lang="nl-BE" sz="1200" dirty="0" err="1"/>
              <a:t>opportunities</a:t>
            </a:r>
            <a:r>
              <a:rPr lang="nl-BE" sz="1200" dirty="0"/>
              <a:t> </a:t>
            </a:r>
            <a:r>
              <a:rPr lang="nl-BE" sz="1200" dirty="0" err="1"/>
              <a:t>and</a:t>
            </a:r>
            <a:r>
              <a:rPr lang="nl-BE" sz="1200" dirty="0"/>
              <a:t> a lot of options </a:t>
            </a:r>
            <a:r>
              <a:rPr lang="nl-BE" sz="1200" dirty="0" err="1"/>
              <a:t>and</a:t>
            </a:r>
            <a:r>
              <a:rPr lang="nl-BE" sz="1200" dirty="0"/>
              <a:t> we </a:t>
            </a:r>
            <a:r>
              <a:rPr lang="nl-BE" sz="1200" dirty="0" err="1"/>
              <a:t>just</a:t>
            </a:r>
            <a:r>
              <a:rPr lang="nl-BE" sz="1200" dirty="0"/>
              <a:t> have </a:t>
            </a:r>
            <a:r>
              <a:rPr lang="nl-BE" sz="1200" dirty="0" err="1"/>
              <a:t>to</a:t>
            </a:r>
            <a:r>
              <a:rPr lang="nl-BE" sz="1200" dirty="0"/>
              <a:t> discover </a:t>
            </a:r>
            <a:r>
              <a:rPr lang="nl-BE" sz="1200" dirty="0" err="1"/>
              <a:t>all</a:t>
            </a:r>
            <a:r>
              <a:rPr lang="nl-BE" sz="1200" dirty="0"/>
              <a:t> of </a:t>
            </a:r>
            <a:r>
              <a:rPr lang="nl-BE" sz="1200" dirty="0" err="1"/>
              <a:t>them</a:t>
            </a:r>
            <a:r>
              <a:rPr lang="nl-BE" sz="1200" dirty="0"/>
              <a:t>.”</a:t>
            </a:r>
            <a:br>
              <a:rPr lang="nl-BE" sz="1200" dirty="0"/>
            </a:br>
            <a:r>
              <a:rPr lang="nl-BE" sz="1200" dirty="0"/>
              <a:t>(Tim </a:t>
            </a:r>
            <a:r>
              <a:rPr lang="nl-BE" sz="1200" dirty="0" err="1"/>
              <a:t>O’Reilly</a:t>
            </a:r>
            <a:r>
              <a:rPr lang="nl-BE" sz="1200" dirty="0"/>
              <a:t>, CEO, </a:t>
            </a:r>
            <a:r>
              <a:rPr lang="nl-BE" sz="1200" dirty="0" err="1"/>
              <a:t>O’Reilly</a:t>
            </a:r>
            <a:r>
              <a:rPr lang="nl-BE" sz="1200" dirty="0"/>
              <a:t>)</a:t>
            </a:r>
          </a:p>
          <a:p>
            <a:pPr algn="ctr"/>
            <a:endParaRPr lang="nl-BE" sz="1200" dirty="0"/>
          </a:p>
        </p:txBody>
      </p:sp>
      <p:pic>
        <p:nvPicPr>
          <p:cNvPr id="25" name="Picture 2" descr="Afbeeldingsresultaat voor Tim O’Reilly, CEO, O’Reil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2308" y="2284800"/>
            <a:ext cx="1264150" cy="1592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772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37</a:t>
            </a:fld>
            <a:endParaRPr lang="nl-NL" dirty="0"/>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sp>
        <p:nvSpPr>
          <p:cNvPr id="11" name="Rechthoek 10"/>
          <p:cNvSpPr/>
          <p:nvPr/>
        </p:nvSpPr>
        <p:spPr>
          <a:xfrm>
            <a:off x="1362589" y="4260065"/>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 Value </a:t>
            </a:r>
            <a:r>
              <a:rPr lang="nl-BE" sz="800" dirty="0" err="1"/>
              <a:t>Proposition</a:t>
            </a:r>
            <a:r>
              <a:rPr lang="nl-BE" sz="800" dirty="0"/>
              <a:t> via Design Thinking en Lean Startup</a:t>
            </a:r>
          </a:p>
        </p:txBody>
      </p:sp>
      <p:sp>
        <p:nvSpPr>
          <p:cNvPr id="12" name="Rechthoek 11"/>
          <p:cNvSpPr/>
          <p:nvPr/>
        </p:nvSpPr>
        <p:spPr>
          <a:xfrm>
            <a:off x="593132" y="4435468"/>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15" name="Rechthoek 14"/>
          <p:cNvSpPr/>
          <p:nvPr/>
        </p:nvSpPr>
        <p:spPr>
          <a:xfrm>
            <a:off x="3114082" y="4438843"/>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16" name="Rechthoek 15"/>
          <p:cNvSpPr/>
          <p:nvPr/>
        </p:nvSpPr>
        <p:spPr>
          <a:xfrm>
            <a:off x="3870001" y="443995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a:t>
            </a:r>
          </a:p>
        </p:txBody>
      </p:sp>
      <p:sp>
        <p:nvSpPr>
          <p:cNvPr id="17" name="Rechthoek 16"/>
          <p:cNvSpPr/>
          <p:nvPr/>
        </p:nvSpPr>
        <p:spPr>
          <a:xfrm>
            <a:off x="4623130" y="4440264"/>
            <a:ext cx="753129" cy="10468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18" name="Rechthoek 17"/>
          <p:cNvSpPr/>
          <p:nvPr/>
        </p:nvSpPr>
        <p:spPr>
          <a:xfrm>
            <a:off x="5376259" y="4438930"/>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19" name="Rechthoek 18"/>
          <p:cNvSpPr/>
          <p:nvPr/>
        </p:nvSpPr>
        <p:spPr>
          <a:xfrm>
            <a:off x="6130436" y="4440264"/>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20" name="Rechthoek 19"/>
          <p:cNvSpPr/>
          <p:nvPr/>
        </p:nvSpPr>
        <p:spPr>
          <a:xfrm>
            <a:off x="6884613" y="4438843"/>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21" name="Rechthoek 20"/>
          <p:cNvSpPr/>
          <p:nvPr/>
        </p:nvSpPr>
        <p:spPr>
          <a:xfrm>
            <a:off x="7637742" y="4440263"/>
            <a:ext cx="753129" cy="10623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22" name="Rechthoek 21"/>
          <p:cNvSpPr/>
          <p:nvPr/>
        </p:nvSpPr>
        <p:spPr>
          <a:xfrm>
            <a:off x="8390871" y="4440264"/>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482" y="-67063"/>
            <a:ext cx="4939180" cy="5210563"/>
          </a:xfrm>
          <a:prstGeom prst="rect">
            <a:avLst/>
          </a:prstGeom>
        </p:spPr>
      </p:pic>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34541" r="38458"/>
          <a:stretch/>
        </p:blipFill>
        <p:spPr>
          <a:xfrm>
            <a:off x="741591" y="2276331"/>
            <a:ext cx="1088421" cy="739713"/>
          </a:xfrm>
          <a:prstGeom prst="rect">
            <a:avLst/>
          </a:prstGeom>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71841"/>
          <a:stretch/>
        </p:blipFill>
        <p:spPr>
          <a:xfrm>
            <a:off x="5658403" y="630166"/>
            <a:ext cx="1135095" cy="739713"/>
          </a:xfrm>
          <a:prstGeom prst="rect">
            <a:avLst/>
          </a:prstGeom>
        </p:spPr>
      </p:pic>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r="76526"/>
          <a:stretch/>
        </p:blipFill>
        <p:spPr>
          <a:xfrm>
            <a:off x="4939905" y="3699884"/>
            <a:ext cx="946256" cy="739713"/>
          </a:xfrm>
          <a:prstGeom prst="rect">
            <a:avLst/>
          </a:prstGeom>
        </p:spPr>
      </p:pic>
      <p:sp>
        <p:nvSpPr>
          <p:cNvPr id="24" name="Rechthoek 23"/>
          <p:cNvSpPr/>
          <p:nvPr/>
        </p:nvSpPr>
        <p:spPr>
          <a:xfrm>
            <a:off x="741591" y="2306873"/>
            <a:ext cx="1250290" cy="76036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25" name="Rechthoek 24"/>
          <p:cNvSpPr/>
          <p:nvPr/>
        </p:nvSpPr>
        <p:spPr>
          <a:xfrm>
            <a:off x="5566742" y="630167"/>
            <a:ext cx="1250290" cy="73971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26" name="Rechthoek 25"/>
          <p:cNvSpPr/>
          <p:nvPr/>
        </p:nvSpPr>
        <p:spPr>
          <a:xfrm>
            <a:off x="4923046" y="3742294"/>
            <a:ext cx="1170616" cy="76036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pic>
        <p:nvPicPr>
          <p:cNvPr id="31" name="Afbeelding 30"/>
          <p:cNvPicPr>
            <a:picLocks noChangeAspect="1"/>
          </p:cNvPicPr>
          <p:nvPr/>
        </p:nvPicPr>
        <p:blipFill rotWithShape="1">
          <a:blip r:embed="rId5"/>
          <a:srcRect l="35001" t="14075" r="48412" b="25072"/>
          <a:stretch/>
        </p:blipFill>
        <p:spPr>
          <a:xfrm>
            <a:off x="7602410" y="0"/>
            <a:ext cx="1541590" cy="3063415"/>
          </a:xfrm>
          <a:prstGeom prst="rect">
            <a:avLst/>
          </a:prstGeom>
        </p:spPr>
      </p:pic>
      <p:cxnSp>
        <p:nvCxnSpPr>
          <p:cNvPr id="32" name="Rechte verbindingslijn met pijl 31"/>
          <p:cNvCxnSpPr/>
          <p:nvPr/>
        </p:nvCxnSpPr>
        <p:spPr>
          <a:xfrm flipH="1" flipV="1">
            <a:off x="6884613" y="1119352"/>
            <a:ext cx="1069090" cy="575441"/>
          </a:xfrm>
          <a:prstGeom prst="straightConnector1">
            <a:avLst/>
          </a:prstGeom>
          <a:ln w="22225">
            <a:headEnd type="none" w="med" len="med"/>
            <a:tailEnd type="arrow" w="med" len="med"/>
          </a:ln>
        </p:spPr>
        <p:style>
          <a:lnRef idx="3">
            <a:schemeClr val="accent3"/>
          </a:lnRef>
          <a:fillRef idx="0">
            <a:schemeClr val="accent3"/>
          </a:fillRef>
          <a:effectRef idx="2">
            <a:schemeClr val="accent3"/>
          </a:effectRef>
          <a:fontRef idx="minor">
            <a:schemeClr val="tx1"/>
          </a:fontRef>
        </p:style>
      </p:cxnSp>
      <p:cxnSp>
        <p:nvCxnSpPr>
          <p:cNvPr id="33" name="Rechte verbindingslijn met pijl 32"/>
          <p:cNvCxnSpPr>
            <a:endCxn id="24" idx="3"/>
          </p:cNvCxnSpPr>
          <p:nvPr/>
        </p:nvCxnSpPr>
        <p:spPr>
          <a:xfrm flipH="1">
            <a:off x="1991881" y="2522483"/>
            <a:ext cx="5780519" cy="164574"/>
          </a:xfrm>
          <a:prstGeom prst="straightConnector1">
            <a:avLst/>
          </a:prstGeom>
          <a:ln w="22225">
            <a:headEnd type="none" w="med" len="med"/>
            <a:tailEnd type="arrow" w="med" len="med"/>
          </a:ln>
        </p:spPr>
        <p:style>
          <a:lnRef idx="3">
            <a:schemeClr val="accent3"/>
          </a:lnRef>
          <a:fillRef idx="0">
            <a:schemeClr val="accent3"/>
          </a:fillRef>
          <a:effectRef idx="2">
            <a:schemeClr val="accent3"/>
          </a:effectRef>
          <a:fontRef idx="minor">
            <a:schemeClr val="tx1"/>
          </a:fontRef>
        </p:style>
      </p:cxnSp>
      <p:cxnSp>
        <p:nvCxnSpPr>
          <p:cNvPr id="34" name="Rechte verbindingslijn met pijl 33"/>
          <p:cNvCxnSpPr/>
          <p:nvPr/>
        </p:nvCxnSpPr>
        <p:spPr>
          <a:xfrm flipH="1">
            <a:off x="6093662" y="2522483"/>
            <a:ext cx="1678738" cy="1177401"/>
          </a:xfrm>
          <a:prstGeom prst="straightConnector1">
            <a:avLst/>
          </a:prstGeom>
          <a:ln w="22225">
            <a:headEnd type="none" w="med" len="med"/>
            <a:tailEnd type="arrow" w="med" len="med"/>
          </a:ln>
        </p:spPr>
        <p:style>
          <a:lnRef idx="3">
            <a:schemeClr val="accent3"/>
          </a:lnRef>
          <a:fillRef idx="0">
            <a:schemeClr val="accent3"/>
          </a:fillRef>
          <a:effectRef idx="2">
            <a:schemeClr val="accent3"/>
          </a:effectRef>
          <a:fontRef idx="minor">
            <a:schemeClr val="tx1"/>
          </a:fontRef>
        </p:style>
      </p:cxnSp>
      <p:pic>
        <p:nvPicPr>
          <p:cNvPr id="35" name="Afbeelding 34"/>
          <p:cNvPicPr>
            <a:picLocks noChangeAspect="1"/>
          </p:cNvPicPr>
          <p:nvPr/>
        </p:nvPicPr>
        <p:blipFill>
          <a:blip r:embed="rId6">
            <a:clrChange>
              <a:clrFrom>
                <a:srgbClr val="FFFFFF"/>
              </a:clrFrom>
              <a:clrTo>
                <a:srgbClr val="FFFFFF">
                  <a:alpha val="0"/>
                </a:srgbClr>
              </a:clrTo>
            </a:clrChange>
          </a:blip>
          <a:stretch>
            <a:fillRect/>
          </a:stretch>
        </p:blipFill>
        <p:spPr>
          <a:xfrm>
            <a:off x="6458620" y="3541941"/>
            <a:ext cx="876189" cy="808355"/>
          </a:xfrm>
          <a:prstGeom prst="rect">
            <a:avLst/>
          </a:prstGeom>
        </p:spPr>
      </p:pic>
      <p:pic>
        <p:nvPicPr>
          <p:cNvPr id="36" name="Afbeelding 35"/>
          <p:cNvPicPr>
            <a:picLocks noChangeAspect="1"/>
          </p:cNvPicPr>
          <p:nvPr/>
        </p:nvPicPr>
        <p:blipFill>
          <a:blip r:embed="rId7">
            <a:clrChange>
              <a:clrFrom>
                <a:srgbClr val="FFFFFF"/>
              </a:clrFrom>
              <a:clrTo>
                <a:srgbClr val="FFFFFF">
                  <a:alpha val="0"/>
                </a:srgbClr>
              </a:clrTo>
            </a:clrChange>
          </a:blip>
          <a:stretch>
            <a:fillRect/>
          </a:stretch>
        </p:blipFill>
        <p:spPr>
          <a:xfrm>
            <a:off x="7317356" y="3514556"/>
            <a:ext cx="891087" cy="835740"/>
          </a:xfrm>
          <a:prstGeom prst="rect">
            <a:avLst/>
          </a:prstGeom>
        </p:spPr>
      </p:pic>
      <p:pic>
        <p:nvPicPr>
          <p:cNvPr id="37" name="Afbeelding 36"/>
          <p:cNvPicPr>
            <a:picLocks noChangeAspect="1"/>
          </p:cNvPicPr>
          <p:nvPr/>
        </p:nvPicPr>
        <p:blipFill>
          <a:blip r:embed="rId8">
            <a:clrChange>
              <a:clrFrom>
                <a:srgbClr val="FFFFFF"/>
              </a:clrFrom>
              <a:clrTo>
                <a:srgbClr val="FFFFFF">
                  <a:alpha val="0"/>
                </a:srgbClr>
              </a:clrTo>
            </a:clrChange>
          </a:blip>
          <a:stretch>
            <a:fillRect/>
          </a:stretch>
        </p:blipFill>
        <p:spPr>
          <a:xfrm>
            <a:off x="8170801" y="3493916"/>
            <a:ext cx="947727" cy="856380"/>
          </a:xfrm>
          <a:prstGeom prst="rect">
            <a:avLst/>
          </a:prstGeom>
        </p:spPr>
      </p:pic>
    </p:spTree>
    <p:extLst>
      <p:ext uri="{BB962C8B-B14F-4D97-AF65-F5344CB8AC3E}">
        <p14:creationId xmlns:p14="http://schemas.microsoft.com/office/powerpoint/2010/main" val="61554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ep 39"/>
          <p:cNvGrpSpPr/>
          <p:nvPr/>
        </p:nvGrpSpPr>
        <p:grpSpPr>
          <a:xfrm>
            <a:off x="1065168" y="819516"/>
            <a:ext cx="7470137" cy="2985805"/>
            <a:chOff x="1065168" y="819516"/>
            <a:chExt cx="7470137" cy="2985805"/>
          </a:xfrm>
        </p:grpSpPr>
        <p:sp>
          <p:nvSpPr>
            <p:cNvPr id="43" name="Rechthoek 42"/>
            <p:cNvSpPr/>
            <p:nvPr/>
          </p:nvSpPr>
          <p:spPr>
            <a:xfrm>
              <a:off x="1065168" y="1044009"/>
              <a:ext cx="7430675" cy="369332"/>
            </a:xfrm>
            <a:prstGeom prst="rect">
              <a:avLst/>
            </a:prstGeom>
          </p:spPr>
          <p:txBody>
            <a:bodyPr wrap="square">
              <a:spAutoFit/>
            </a:bodyPr>
            <a:lstStyle/>
            <a:p>
              <a:r>
                <a:rPr lang="nl-BE" dirty="0"/>
                <a:t>xxx</a:t>
              </a:r>
            </a:p>
          </p:txBody>
        </p:sp>
        <p:pic>
          <p:nvPicPr>
            <p:cNvPr id="44" name="Afbeelding 43"/>
            <p:cNvPicPr>
              <a:picLocks noChangeAspect="1"/>
            </p:cNvPicPr>
            <p:nvPr/>
          </p:nvPicPr>
          <p:blipFill rotWithShape="1">
            <a:blip r:embed="rId3"/>
            <a:srcRect t="27688" b="5351"/>
            <a:stretch/>
          </p:blipFill>
          <p:spPr>
            <a:xfrm>
              <a:off x="1107554" y="819516"/>
              <a:ext cx="7427751" cy="2985805"/>
            </a:xfrm>
            <a:prstGeom prst="rect">
              <a:avLst/>
            </a:prstGeom>
          </p:spPr>
        </p:pic>
        <p:sp>
          <p:nvSpPr>
            <p:cNvPr id="45" name="Tekstvak 44"/>
            <p:cNvSpPr txBox="1"/>
            <p:nvPr/>
          </p:nvSpPr>
          <p:spPr>
            <a:xfrm>
              <a:off x="1456166" y="1511613"/>
              <a:ext cx="650384" cy="184666"/>
            </a:xfrm>
            <a:prstGeom prst="rect">
              <a:avLst/>
            </a:prstGeom>
            <a:solidFill>
              <a:schemeClr val="bg1"/>
            </a:solidFill>
          </p:spPr>
          <p:txBody>
            <a:bodyPr wrap="square" rtlCol="0">
              <a:spAutoFit/>
            </a:bodyPr>
            <a:lstStyle/>
            <a:p>
              <a:r>
                <a:rPr lang="nl-BE" sz="600" b="1" dirty="0"/>
                <a:t>Idea </a:t>
              </a:r>
              <a:r>
                <a:rPr lang="nl-BE" sz="600" b="1" dirty="0" err="1"/>
                <a:t>designed</a:t>
              </a:r>
              <a:endParaRPr lang="nl-BE" sz="600" b="1" dirty="0"/>
            </a:p>
          </p:txBody>
        </p:sp>
        <p:sp>
          <p:nvSpPr>
            <p:cNvPr id="46" name="Tekstvak 45"/>
            <p:cNvSpPr txBox="1"/>
            <p:nvPr/>
          </p:nvSpPr>
          <p:spPr>
            <a:xfrm>
              <a:off x="2839851" y="1514743"/>
              <a:ext cx="1263944" cy="276999"/>
            </a:xfrm>
            <a:prstGeom prst="rect">
              <a:avLst/>
            </a:prstGeom>
            <a:solidFill>
              <a:schemeClr val="bg1"/>
            </a:solidFill>
          </p:spPr>
          <p:txBody>
            <a:bodyPr wrap="square" rtlCol="0">
              <a:spAutoFit/>
            </a:bodyPr>
            <a:lstStyle/>
            <a:p>
              <a:pPr algn="ctr"/>
              <a:r>
                <a:rPr lang="nl-BE" sz="600" b="1" dirty="0"/>
                <a:t>Customer </a:t>
              </a:r>
              <a:r>
                <a:rPr lang="nl-BE" sz="600" b="1" dirty="0" err="1"/>
                <a:t>assumptions</a:t>
              </a:r>
              <a:r>
                <a:rPr lang="nl-BE" sz="600" b="1" dirty="0"/>
                <a:t> </a:t>
              </a:r>
              <a:r>
                <a:rPr lang="nl-BE" sz="600" b="1" dirty="0" err="1"/>
                <a:t>validated</a:t>
              </a:r>
              <a:endParaRPr lang="nl-BE" sz="600" b="1" dirty="0"/>
            </a:p>
            <a:p>
              <a:pPr algn="ctr"/>
              <a:r>
                <a:rPr lang="nl-BE" sz="600" b="1" dirty="0">
                  <a:solidFill>
                    <a:srgbClr val="FF0000"/>
                  </a:solidFill>
                </a:rPr>
                <a:t>PROBLEM-SOLUTION FIT</a:t>
              </a:r>
            </a:p>
          </p:txBody>
        </p:sp>
        <p:sp>
          <p:nvSpPr>
            <p:cNvPr id="47" name="Tekstvak 46"/>
            <p:cNvSpPr txBox="1"/>
            <p:nvPr/>
          </p:nvSpPr>
          <p:spPr>
            <a:xfrm>
              <a:off x="5752823" y="1511613"/>
              <a:ext cx="1263944" cy="276999"/>
            </a:xfrm>
            <a:prstGeom prst="rect">
              <a:avLst/>
            </a:prstGeom>
            <a:solidFill>
              <a:schemeClr val="bg1"/>
            </a:solidFill>
          </p:spPr>
          <p:txBody>
            <a:bodyPr wrap="square" rtlCol="0">
              <a:spAutoFit/>
            </a:bodyPr>
            <a:lstStyle/>
            <a:p>
              <a:pPr algn="ctr"/>
              <a:r>
                <a:rPr lang="nl-BE" sz="600" b="1" dirty="0"/>
                <a:t>Value Prop. </a:t>
              </a:r>
              <a:r>
                <a:rPr lang="nl-BE" sz="600" b="1" dirty="0" err="1"/>
                <a:t>validated</a:t>
              </a:r>
              <a:endParaRPr lang="nl-BE" sz="600" b="1" dirty="0"/>
            </a:p>
            <a:p>
              <a:pPr algn="ctr"/>
              <a:r>
                <a:rPr lang="nl-BE" sz="600" b="1" dirty="0">
                  <a:solidFill>
                    <a:srgbClr val="FF0000"/>
                  </a:solidFill>
                </a:rPr>
                <a:t>PRODUCT-MARKET FIT</a:t>
              </a:r>
            </a:p>
          </p:txBody>
        </p:sp>
        <p:sp>
          <p:nvSpPr>
            <p:cNvPr id="48" name="Tekstvak 47"/>
            <p:cNvSpPr txBox="1"/>
            <p:nvPr/>
          </p:nvSpPr>
          <p:spPr>
            <a:xfrm>
              <a:off x="1297834" y="2280106"/>
              <a:ext cx="904785" cy="276999"/>
            </a:xfrm>
            <a:prstGeom prst="rect">
              <a:avLst/>
            </a:prstGeom>
            <a:solidFill>
              <a:schemeClr val="bg1"/>
            </a:solidFill>
          </p:spPr>
          <p:txBody>
            <a:bodyPr wrap="square" rtlCol="0">
              <a:spAutoFit/>
            </a:bodyPr>
            <a:lstStyle/>
            <a:p>
              <a:r>
                <a:rPr lang="nl-BE" sz="600" b="1" dirty="0"/>
                <a:t>Bus. Model </a:t>
              </a:r>
              <a:r>
                <a:rPr lang="nl-BE" sz="600" b="1" dirty="0" err="1"/>
                <a:t>and</a:t>
              </a:r>
              <a:r>
                <a:rPr lang="nl-BE" sz="600" b="1" dirty="0"/>
                <a:t> Value Prop prototypes</a:t>
              </a:r>
            </a:p>
          </p:txBody>
        </p:sp>
        <p:sp>
          <p:nvSpPr>
            <p:cNvPr id="49" name="Tekstvak 48"/>
            <p:cNvSpPr txBox="1"/>
            <p:nvPr/>
          </p:nvSpPr>
          <p:spPr>
            <a:xfrm>
              <a:off x="2245005" y="2280105"/>
              <a:ext cx="632306" cy="276999"/>
            </a:xfrm>
            <a:prstGeom prst="rect">
              <a:avLst/>
            </a:prstGeom>
            <a:solidFill>
              <a:schemeClr val="bg1"/>
            </a:solidFill>
          </p:spPr>
          <p:txBody>
            <a:bodyPr wrap="square" rtlCol="0">
              <a:spAutoFit/>
            </a:bodyPr>
            <a:lstStyle/>
            <a:p>
              <a:r>
                <a:rPr lang="nl-BE" sz="600" b="1" dirty="0" err="1"/>
                <a:t>Assessed</a:t>
              </a:r>
              <a:r>
                <a:rPr lang="nl-BE" sz="600" b="1" dirty="0"/>
                <a:t> </a:t>
              </a:r>
              <a:r>
                <a:rPr lang="nl-BE" sz="600" b="1" dirty="0" err="1"/>
                <a:t>with</a:t>
              </a:r>
              <a:r>
                <a:rPr lang="nl-BE" sz="600" b="1" dirty="0"/>
                <a:t> </a:t>
              </a:r>
              <a:r>
                <a:rPr lang="nl-BE" sz="600" b="1" dirty="0" err="1"/>
                <a:t>competitirs</a:t>
              </a:r>
              <a:endParaRPr lang="nl-BE" sz="600" b="1" dirty="0"/>
            </a:p>
          </p:txBody>
        </p:sp>
        <p:sp>
          <p:nvSpPr>
            <p:cNvPr id="50" name="Tekstvak 49"/>
            <p:cNvSpPr txBox="1"/>
            <p:nvPr/>
          </p:nvSpPr>
          <p:spPr>
            <a:xfrm>
              <a:off x="2984517" y="3550256"/>
              <a:ext cx="934708" cy="184666"/>
            </a:xfrm>
            <a:prstGeom prst="rect">
              <a:avLst/>
            </a:prstGeom>
            <a:solidFill>
              <a:schemeClr val="bg1"/>
            </a:solidFill>
          </p:spPr>
          <p:txBody>
            <a:bodyPr wrap="square" rtlCol="0">
              <a:spAutoFit/>
            </a:bodyPr>
            <a:lstStyle/>
            <a:p>
              <a:r>
                <a:rPr lang="nl-BE" sz="600" b="1" dirty="0"/>
                <a:t>Customer Discovery</a:t>
              </a:r>
            </a:p>
          </p:txBody>
        </p:sp>
        <p:sp>
          <p:nvSpPr>
            <p:cNvPr id="51" name="Tekstvak 50"/>
            <p:cNvSpPr txBox="1"/>
            <p:nvPr/>
          </p:nvSpPr>
          <p:spPr>
            <a:xfrm>
              <a:off x="6697643" y="3548473"/>
              <a:ext cx="825935" cy="184666"/>
            </a:xfrm>
            <a:prstGeom prst="rect">
              <a:avLst/>
            </a:prstGeom>
            <a:solidFill>
              <a:schemeClr val="bg1"/>
            </a:solidFill>
          </p:spPr>
          <p:txBody>
            <a:bodyPr wrap="square" rtlCol="0">
              <a:spAutoFit/>
            </a:bodyPr>
            <a:lstStyle/>
            <a:p>
              <a:r>
                <a:rPr lang="nl-BE" sz="600" b="1" dirty="0"/>
                <a:t>Customer </a:t>
              </a:r>
              <a:r>
                <a:rPr lang="nl-BE" sz="600" b="1" dirty="0" err="1"/>
                <a:t>Creation</a:t>
              </a:r>
              <a:endParaRPr lang="nl-BE" sz="600" b="1" dirty="0"/>
            </a:p>
          </p:txBody>
        </p:sp>
        <p:sp>
          <p:nvSpPr>
            <p:cNvPr id="52" name="Tekstvak 51"/>
            <p:cNvSpPr txBox="1"/>
            <p:nvPr/>
          </p:nvSpPr>
          <p:spPr>
            <a:xfrm>
              <a:off x="7568998" y="3548474"/>
              <a:ext cx="806905" cy="184666"/>
            </a:xfrm>
            <a:prstGeom prst="rect">
              <a:avLst/>
            </a:prstGeom>
            <a:solidFill>
              <a:schemeClr val="bg1"/>
            </a:solidFill>
          </p:spPr>
          <p:txBody>
            <a:bodyPr wrap="square" rtlCol="0">
              <a:spAutoFit/>
            </a:bodyPr>
            <a:lstStyle/>
            <a:p>
              <a:r>
                <a:rPr lang="nl-BE" sz="600" b="1" dirty="0"/>
                <a:t>Company </a:t>
              </a:r>
              <a:r>
                <a:rPr lang="nl-BE" sz="600" b="1" dirty="0" err="1"/>
                <a:t>Creation</a:t>
              </a:r>
              <a:endParaRPr lang="nl-BE" sz="600" b="1" dirty="0"/>
            </a:p>
          </p:txBody>
        </p:sp>
        <p:sp>
          <p:nvSpPr>
            <p:cNvPr id="53" name="Tekstvak 52"/>
            <p:cNvSpPr txBox="1"/>
            <p:nvPr/>
          </p:nvSpPr>
          <p:spPr>
            <a:xfrm>
              <a:off x="5885169" y="3550256"/>
              <a:ext cx="858001" cy="184666"/>
            </a:xfrm>
            <a:prstGeom prst="rect">
              <a:avLst/>
            </a:prstGeom>
            <a:solidFill>
              <a:schemeClr val="bg1"/>
            </a:solidFill>
          </p:spPr>
          <p:txBody>
            <a:bodyPr wrap="square" rtlCol="0">
              <a:spAutoFit/>
            </a:bodyPr>
            <a:lstStyle/>
            <a:p>
              <a:r>
                <a:rPr lang="nl-BE" sz="600" b="1" dirty="0"/>
                <a:t>Customer </a:t>
              </a:r>
              <a:r>
                <a:rPr lang="nl-BE" sz="600" b="1" dirty="0" err="1"/>
                <a:t>Validation</a:t>
              </a:r>
              <a:endParaRPr lang="nl-BE" sz="600" b="1" dirty="0"/>
            </a:p>
          </p:txBody>
        </p:sp>
        <p:sp>
          <p:nvSpPr>
            <p:cNvPr id="54" name="Tekstvak 53"/>
            <p:cNvSpPr txBox="1"/>
            <p:nvPr/>
          </p:nvSpPr>
          <p:spPr>
            <a:xfrm>
              <a:off x="6553133" y="1789520"/>
              <a:ext cx="927267" cy="276999"/>
            </a:xfrm>
            <a:prstGeom prst="rect">
              <a:avLst/>
            </a:prstGeom>
            <a:solidFill>
              <a:schemeClr val="bg1"/>
            </a:solidFill>
          </p:spPr>
          <p:txBody>
            <a:bodyPr wrap="square" rtlCol="0">
              <a:spAutoFit/>
            </a:bodyPr>
            <a:lstStyle/>
            <a:p>
              <a:pPr algn="ctr"/>
              <a:r>
                <a:rPr lang="nl-BE" sz="600" b="1" dirty="0"/>
                <a:t>Bus. Model </a:t>
              </a:r>
              <a:r>
                <a:rPr lang="nl-BE" sz="600" b="1" dirty="0" err="1"/>
                <a:t>validated</a:t>
              </a:r>
              <a:r>
                <a:rPr lang="nl-BE" sz="600" b="1" dirty="0"/>
                <a:t> </a:t>
              </a:r>
            </a:p>
            <a:p>
              <a:pPr algn="ctr"/>
              <a:r>
                <a:rPr lang="nl-BE" sz="600" b="1" dirty="0">
                  <a:solidFill>
                    <a:srgbClr val="FF0000"/>
                  </a:solidFill>
                </a:rPr>
                <a:t>BUS MODEL FIT</a:t>
              </a:r>
            </a:p>
          </p:txBody>
        </p:sp>
        <p:sp>
          <p:nvSpPr>
            <p:cNvPr id="55" name="Tekstvak 54"/>
            <p:cNvSpPr txBox="1"/>
            <p:nvPr/>
          </p:nvSpPr>
          <p:spPr>
            <a:xfrm>
              <a:off x="7488317" y="1795610"/>
              <a:ext cx="556382" cy="276999"/>
            </a:xfrm>
            <a:prstGeom prst="rect">
              <a:avLst/>
            </a:prstGeom>
            <a:solidFill>
              <a:schemeClr val="bg1"/>
            </a:solidFill>
          </p:spPr>
          <p:txBody>
            <a:bodyPr wrap="square" rtlCol="0">
              <a:spAutoFit/>
            </a:bodyPr>
            <a:lstStyle/>
            <a:p>
              <a:pPr algn="ctr"/>
              <a:r>
                <a:rPr lang="nl-BE" sz="600" b="1" dirty="0"/>
                <a:t>Bus. Model </a:t>
              </a:r>
            </a:p>
            <a:p>
              <a:pPr algn="ctr"/>
              <a:r>
                <a:rPr lang="nl-BE" sz="600" b="1" dirty="0"/>
                <a:t>monitoring</a:t>
              </a:r>
              <a:endParaRPr lang="nl-BE" sz="600" b="1" dirty="0">
                <a:solidFill>
                  <a:srgbClr val="FF0000"/>
                </a:solidFill>
              </a:endParaRPr>
            </a:p>
          </p:txBody>
        </p:sp>
      </p:grpSp>
      <p:sp>
        <p:nvSpPr>
          <p:cNvPr id="5" name="Tijdelijke aanduiding voor dianummer 4"/>
          <p:cNvSpPr>
            <a:spLocks noGrp="1"/>
          </p:cNvSpPr>
          <p:nvPr>
            <p:ph type="sldNum" sz="quarter" idx="12"/>
          </p:nvPr>
        </p:nvSpPr>
        <p:spPr/>
        <p:txBody>
          <a:bodyPr/>
          <a:lstStyle/>
          <a:p>
            <a:fld id="{3DEFB92D-0E46-8944-92ED-8DF056298BD8}" type="slidenum">
              <a:rPr lang="nl-NL" smtClean="0"/>
              <a:t>38</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Meet je vooruitgang</a:t>
            </a: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cxnSp>
        <p:nvCxnSpPr>
          <p:cNvPr id="26" name="Rechte verbindingslijn 25"/>
          <p:cNvCxnSpPr/>
          <p:nvPr/>
        </p:nvCxnSpPr>
        <p:spPr>
          <a:xfrm flipV="1">
            <a:off x="1145894" y="3993263"/>
            <a:ext cx="7311553"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Rechte verbindingslijn 26"/>
          <p:cNvCxnSpPr/>
          <p:nvPr/>
        </p:nvCxnSpPr>
        <p:spPr>
          <a:xfrm flipV="1">
            <a:off x="3404327" y="3818817"/>
            <a:ext cx="0" cy="160024"/>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Rechte verbindingslijn 27"/>
          <p:cNvCxnSpPr/>
          <p:nvPr/>
        </p:nvCxnSpPr>
        <p:spPr>
          <a:xfrm flipV="1">
            <a:off x="6750727" y="3836747"/>
            <a:ext cx="0" cy="160024"/>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Rechte verbindingslijn 34"/>
          <p:cNvCxnSpPr/>
          <p:nvPr/>
        </p:nvCxnSpPr>
        <p:spPr>
          <a:xfrm flipV="1">
            <a:off x="2601990" y="3809853"/>
            <a:ext cx="0" cy="16002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Rechte verbindingslijn 35"/>
          <p:cNvCxnSpPr/>
          <p:nvPr/>
        </p:nvCxnSpPr>
        <p:spPr>
          <a:xfrm flipV="1">
            <a:off x="1786206" y="3827783"/>
            <a:ext cx="0" cy="160024"/>
          </a:xfrm>
          <a:prstGeom prst="line">
            <a:avLst/>
          </a:prstGeom>
        </p:spPr>
        <p:style>
          <a:lnRef idx="2">
            <a:schemeClr val="accent1"/>
          </a:lnRef>
          <a:fillRef idx="0">
            <a:schemeClr val="accent1"/>
          </a:fillRef>
          <a:effectRef idx="1">
            <a:schemeClr val="accent1"/>
          </a:effectRef>
          <a:fontRef idx="minor">
            <a:schemeClr val="tx1"/>
          </a:fontRef>
        </p:style>
      </p:cxnSp>
      <p:pic>
        <p:nvPicPr>
          <p:cNvPr id="38" name="Afbeelding 37"/>
          <p:cNvPicPr>
            <a:picLocks noChangeAspect="1"/>
          </p:cNvPicPr>
          <p:nvPr/>
        </p:nvPicPr>
        <p:blipFill>
          <a:blip r:embed="rId4"/>
          <a:stretch>
            <a:fillRect/>
          </a:stretch>
        </p:blipFill>
        <p:spPr>
          <a:xfrm>
            <a:off x="14289" y="819516"/>
            <a:ext cx="1286646" cy="772391"/>
          </a:xfrm>
          <a:prstGeom prst="rect">
            <a:avLst/>
          </a:prstGeom>
        </p:spPr>
      </p:pic>
      <p:pic>
        <p:nvPicPr>
          <p:cNvPr id="39" name="Afbeelding 38"/>
          <p:cNvPicPr>
            <a:picLocks noChangeAspect="1"/>
          </p:cNvPicPr>
          <p:nvPr/>
        </p:nvPicPr>
        <p:blipFill>
          <a:blip r:embed="rId5"/>
          <a:stretch>
            <a:fillRect/>
          </a:stretch>
        </p:blipFill>
        <p:spPr>
          <a:xfrm>
            <a:off x="14289" y="2996468"/>
            <a:ext cx="1331051" cy="799048"/>
          </a:xfrm>
          <a:prstGeom prst="rect">
            <a:avLst/>
          </a:prstGeom>
        </p:spPr>
      </p:pic>
      <p:sp>
        <p:nvSpPr>
          <p:cNvPr id="9" name="Pijl: gekromd rechts 8"/>
          <p:cNvSpPr/>
          <p:nvPr/>
        </p:nvSpPr>
        <p:spPr>
          <a:xfrm>
            <a:off x="323119" y="1826880"/>
            <a:ext cx="242938" cy="718457"/>
          </a:xfrm>
          <a:prstGeom prst="curved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41" name="Pijl: gekromd rechts 40"/>
          <p:cNvSpPr/>
          <p:nvPr/>
        </p:nvSpPr>
        <p:spPr>
          <a:xfrm rot="10953412">
            <a:off x="562603" y="2046515"/>
            <a:ext cx="242938" cy="718457"/>
          </a:xfrm>
          <a:prstGeom prst="curved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4" name="Rechthoek 33"/>
          <p:cNvSpPr/>
          <p:nvPr/>
        </p:nvSpPr>
        <p:spPr>
          <a:xfrm>
            <a:off x="2738599" y="1472748"/>
            <a:ext cx="1331456" cy="33236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37" name="Rechthoek 36"/>
          <p:cNvSpPr/>
          <p:nvPr/>
        </p:nvSpPr>
        <p:spPr>
          <a:xfrm>
            <a:off x="6496906" y="1810565"/>
            <a:ext cx="991411" cy="26525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42" name="Rechthoek 41"/>
          <p:cNvSpPr/>
          <p:nvPr/>
        </p:nvSpPr>
        <p:spPr>
          <a:xfrm>
            <a:off x="5789963" y="1472748"/>
            <a:ext cx="1331456" cy="33236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05" name="Titel 1"/>
          <p:cNvSpPr txBox="1">
            <a:spLocks/>
          </p:cNvSpPr>
          <p:nvPr/>
        </p:nvSpPr>
        <p:spPr>
          <a:xfrm>
            <a:off x="4458907" y="4091761"/>
            <a:ext cx="1397839" cy="349531"/>
          </a:xfrm>
          <a:prstGeom prst="rect">
            <a:avLst/>
          </a:prstGeom>
        </p:spPr>
        <p:txBody>
          <a:bodyPr/>
          <a:lstStyle>
            <a:lvl1pPr algn="l" defTabSz="457200" rtl="0" eaLnBrk="1" latinLnBrk="0" hangingPunct="1">
              <a:lnSpc>
                <a:spcPct val="80000"/>
              </a:lnSpc>
              <a:spcBef>
                <a:spcPct val="0"/>
              </a:spcBef>
              <a:buNone/>
              <a:defRPr sz="3600" b="1" i="0" kern="1200">
                <a:solidFill>
                  <a:srgbClr val="73BB3C"/>
                </a:solidFill>
                <a:latin typeface="Arial"/>
                <a:ea typeface="+mj-ea"/>
                <a:cs typeface="Arial"/>
              </a:defRPr>
            </a:lvl1pPr>
          </a:lstStyle>
          <a:p>
            <a:r>
              <a:rPr lang="en-US" sz="1200" dirty="0">
                <a:solidFill>
                  <a:schemeClr val="accent5">
                    <a:lumMod val="75000"/>
                  </a:schemeClr>
                </a:solidFill>
              </a:rPr>
              <a:t>Search</a:t>
            </a:r>
            <a:endParaRPr lang="nl-NL" sz="1200" dirty="0">
              <a:solidFill>
                <a:schemeClr val="accent5">
                  <a:lumMod val="75000"/>
                </a:schemeClr>
              </a:solidFill>
            </a:endParaRPr>
          </a:p>
        </p:txBody>
      </p:sp>
      <p:sp>
        <p:nvSpPr>
          <p:cNvPr id="106" name="Titel 1"/>
          <p:cNvSpPr txBox="1">
            <a:spLocks/>
          </p:cNvSpPr>
          <p:nvPr/>
        </p:nvSpPr>
        <p:spPr>
          <a:xfrm>
            <a:off x="6870078" y="4097585"/>
            <a:ext cx="1397839" cy="349531"/>
          </a:xfrm>
          <a:prstGeom prst="rect">
            <a:avLst/>
          </a:prstGeom>
        </p:spPr>
        <p:txBody>
          <a:bodyPr/>
          <a:lstStyle>
            <a:lvl1pPr algn="l" defTabSz="457200" rtl="0" eaLnBrk="1" latinLnBrk="0" hangingPunct="1">
              <a:lnSpc>
                <a:spcPct val="80000"/>
              </a:lnSpc>
              <a:spcBef>
                <a:spcPct val="0"/>
              </a:spcBef>
              <a:buNone/>
              <a:defRPr sz="3600" b="1" i="0" kern="1200">
                <a:solidFill>
                  <a:srgbClr val="73BB3C"/>
                </a:solidFill>
                <a:latin typeface="Arial"/>
                <a:ea typeface="+mj-ea"/>
                <a:cs typeface="Arial"/>
              </a:defRPr>
            </a:lvl1pPr>
          </a:lstStyle>
          <a:p>
            <a:r>
              <a:rPr lang="en-US" sz="1200" dirty="0">
                <a:solidFill>
                  <a:schemeClr val="accent5">
                    <a:lumMod val="75000"/>
                  </a:schemeClr>
                </a:solidFill>
              </a:rPr>
              <a:t>Execute</a:t>
            </a:r>
            <a:endParaRPr lang="nl-NL" sz="1200" dirty="0">
              <a:solidFill>
                <a:schemeClr val="accent5">
                  <a:lumMod val="75000"/>
                </a:schemeClr>
              </a:solidFill>
            </a:endParaRPr>
          </a:p>
        </p:txBody>
      </p:sp>
      <p:sp>
        <p:nvSpPr>
          <p:cNvPr id="107" name="Titel 1"/>
          <p:cNvSpPr txBox="1">
            <a:spLocks/>
          </p:cNvSpPr>
          <p:nvPr/>
        </p:nvSpPr>
        <p:spPr>
          <a:xfrm>
            <a:off x="1445910" y="4085482"/>
            <a:ext cx="1397839" cy="349531"/>
          </a:xfrm>
          <a:prstGeom prst="rect">
            <a:avLst/>
          </a:prstGeom>
        </p:spPr>
        <p:txBody>
          <a:bodyPr/>
          <a:lstStyle>
            <a:lvl1pPr algn="l" defTabSz="457200" rtl="0" eaLnBrk="1" latinLnBrk="0" hangingPunct="1">
              <a:lnSpc>
                <a:spcPct val="80000"/>
              </a:lnSpc>
              <a:spcBef>
                <a:spcPct val="0"/>
              </a:spcBef>
              <a:buNone/>
              <a:defRPr sz="3600" b="1" i="0" kern="1200">
                <a:solidFill>
                  <a:srgbClr val="73BB3C"/>
                </a:solidFill>
                <a:latin typeface="Arial"/>
                <a:ea typeface="+mj-ea"/>
                <a:cs typeface="Arial"/>
              </a:defRPr>
            </a:lvl1pPr>
          </a:lstStyle>
          <a:p>
            <a:r>
              <a:rPr lang="en-US" sz="1200" dirty="0">
                <a:solidFill>
                  <a:schemeClr val="accent5">
                    <a:lumMod val="75000"/>
                  </a:schemeClr>
                </a:solidFill>
              </a:rPr>
              <a:t>Ideate</a:t>
            </a:r>
            <a:endParaRPr lang="nl-NL" sz="1200" dirty="0">
              <a:solidFill>
                <a:schemeClr val="accent5">
                  <a:lumMod val="75000"/>
                </a:schemeClr>
              </a:solidFill>
            </a:endParaRPr>
          </a:p>
        </p:txBody>
      </p:sp>
      <p:sp>
        <p:nvSpPr>
          <p:cNvPr id="108" name="Titel 1"/>
          <p:cNvSpPr txBox="1">
            <a:spLocks/>
          </p:cNvSpPr>
          <p:nvPr/>
        </p:nvSpPr>
        <p:spPr>
          <a:xfrm>
            <a:off x="2140220" y="4080867"/>
            <a:ext cx="1573121" cy="358760"/>
          </a:xfrm>
          <a:prstGeom prst="rect">
            <a:avLst/>
          </a:prstGeom>
        </p:spPr>
        <p:txBody>
          <a:bodyPr/>
          <a:lstStyle>
            <a:lvl1pPr algn="l" defTabSz="457200" rtl="0" eaLnBrk="1" latinLnBrk="0" hangingPunct="1">
              <a:lnSpc>
                <a:spcPct val="80000"/>
              </a:lnSpc>
              <a:spcBef>
                <a:spcPct val="0"/>
              </a:spcBef>
              <a:buNone/>
              <a:defRPr sz="3600" b="1" i="0" kern="1200">
                <a:solidFill>
                  <a:srgbClr val="73BB3C"/>
                </a:solidFill>
                <a:latin typeface="Arial"/>
                <a:ea typeface="+mj-ea"/>
                <a:cs typeface="Arial"/>
              </a:defRPr>
            </a:lvl1pPr>
          </a:lstStyle>
          <a:p>
            <a:r>
              <a:rPr lang="en-US" sz="1200" dirty="0">
                <a:solidFill>
                  <a:schemeClr val="accent5">
                    <a:lumMod val="75000"/>
                  </a:schemeClr>
                </a:solidFill>
              </a:rPr>
              <a:t>Benchmark</a:t>
            </a:r>
            <a:endParaRPr lang="nl-NL" sz="1200" dirty="0">
              <a:solidFill>
                <a:schemeClr val="accent5">
                  <a:lumMod val="75000"/>
                </a:schemeClr>
              </a:solidFill>
            </a:endParaRPr>
          </a:p>
        </p:txBody>
      </p:sp>
      <p:sp>
        <p:nvSpPr>
          <p:cNvPr id="111" name="Tekstvak 110"/>
          <p:cNvSpPr txBox="1"/>
          <p:nvPr/>
        </p:nvSpPr>
        <p:spPr>
          <a:xfrm>
            <a:off x="3276041" y="3672277"/>
            <a:ext cx="309580" cy="276999"/>
          </a:xfrm>
          <a:prstGeom prst="rect">
            <a:avLst/>
          </a:prstGeom>
          <a:noFill/>
        </p:spPr>
        <p:txBody>
          <a:bodyPr wrap="square" rtlCol="0">
            <a:spAutoFit/>
          </a:bodyPr>
          <a:lstStyle/>
          <a:p>
            <a:r>
              <a:rPr lang="nl-BE" sz="1200" b="1" dirty="0">
                <a:solidFill>
                  <a:srgbClr val="FF0000"/>
                </a:solidFill>
              </a:rPr>
              <a:t>3</a:t>
            </a:r>
          </a:p>
        </p:txBody>
      </p:sp>
      <p:sp>
        <p:nvSpPr>
          <p:cNvPr id="112" name="Tekstvak 111"/>
          <p:cNvSpPr txBox="1"/>
          <p:nvPr/>
        </p:nvSpPr>
        <p:spPr>
          <a:xfrm>
            <a:off x="4502175" y="3688101"/>
            <a:ext cx="309580" cy="276999"/>
          </a:xfrm>
          <a:prstGeom prst="rect">
            <a:avLst/>
          </a:prstGeom>
          <a:noFill/>
        </p:spPr>
        <p:txBody>
          <a:bodyPr wrap="square" rtlCol="0">
            <a:spAutoFit/>
          </a:bodyPr>
          <a:lstStyle/>
          <a:p>
            <a:r>
              <a:rPr lang="nl-BE" sz="1200" b="1" dirty="0">
                <a:solidFill>
                  <a:srgbClr val="FF0000"/>
                </a:solidFill>
              </a:rPr>
              <a:t>4</a:t>
            </a:r>
          </a:p>
        </p:txBody>
      </p:sp>
      <p:sp>
        <p:nvSpPr>
          <p:cNvPr id="113" name="Tekstvak 112"/>
          <p:cNvSpPr txBox="1"/>
          <p:nvPr/>
        </p:nvSpPr>
        <p:spPr>
          <a:xfrm>
            <a:off x="5042395" y="3688101"/>
            <a:ext cx="309580" cy="276999"/>
          </a:xfrm>
          <a:prstGeom prst="rect">
            <a:avLst/>
          </a:prstGeom>
          <a:noFill/>
        </p:spPr>
        <p:txBody>
          <a:bodyPr wrap="square" rtlCol="0">
            <a:spAutoFit/>
          </a:bodyPr>
          <a:lstStyle/>
          <a:p>
            <a:r>
              <a:rPr lang="nl-BE" sz="1200" b="1" dirty="0">
                <a:solidFill>
                  <a:srgbClr val="FF0000"/>
                </a:solidFill>
              </a:rPr>
              <a:t>5</a:t>
            </a:r>
          </a:p>
        </p:txBody>
      </p:sp>
      <p:sp>
        <p:nvSpPr>
          <p:cNvPr id="114" name="Tekstvak 113"/>
          <p:cNvSpPr txBox="1"/>
          <p:nvPr/>
        </p:nvSpPr>
        <p:spPr>
          <a:xfrm>
            <a:off x="5567512" y="3688101"/>
            <a:ext cx="309580" cy="276999"/>
          </a:xfrm>
          <a:prstGeom prst="rect">
            <a:avLst/>
          </a:prstGeom>
          <a:noFill/>
        </p:spPr>
        <p:txBody>
          <a:bodyPr wrap="square" rtlCol="0">
            <a:spAutoFit/>
          </a:bodyPr>
          <a:lstStyle/>
          <a:p>
            <a:r>
              <a:rPr lang="nl-BE" sz="1200" b="1" dirty="0">
                <a:solidFill>
                  <a:srgbClr val="FF0000"/>
                </a:solidFill>
              </a:rPr>
              <a:t>6</a:t>
            </a:r>
          </a:p>
        </p:txBody>
      </p:sp>
      <p:sp>
        <p:nvSpPr>
          <p:cNvPr id="115" name="Tekstvak 114"/>
          <p:cNvSpPr txBox="1"/>
          <p:nvPr/>
        </p:nvSpPr>
        <p:spPr>
          <a:xfrm>
            <a:off x="6270785" y="3688101"/>
            <a:ext cx="309580" cy="276999"/>
          </a:xfrm>
          <a:prstGeom prst="rect">
            <a:avLst/>
          </a:prstGeom>
          <a:noFill/>
        </p:spPr>
        <p:txBody>
          <a:bodyPr wrap="square" rtlCol="0">
            <a:spAutoFit/>
          </a:bodyPr>
          <a:lstStyle/>
          <a:p>
            <a:r>
              <a:rPr lang="nl-BE" sz="1200" b="1" dirty="0">
                <a:solidFill>
                  <a:srgbClr val="FF0000"/>
                </a:solidFill>
              </a:rPr>
              <a:t>7</a:t>
            </a:r>
          </a:p>
        </p:txBody>
      </p:sp>
      <p:sp>
        <p:nvSpPr>
          <p:cNvPr id="116" name="Tekstvak 115"/>
          <p:cNvSpPr txBox="1"/>
          <p:nvPr/>
        </p:nvSpPr>
        <p:spPr>
          <a:xfrm>
            <a:off x="6912817" y="3688101"/>
            <a:ext cx="259528" cy="276999"/>
          </a:xfrm>
          <a:prstGeom prst="rect">
            <a:avLst/>
          </a:prstGeom>
          <a:noFill/>
        </p:spPr>
        <p:txBody>
          <a:bodyPr wrap="square" rtlCol="0">
            <a:spAutoFit/>
          </a:bodyPr>
          <a:lstStyle/>
          <a:p>
            <a:r>
              <a:rPr lang="nl-BE" sz="1200" b="1" dirty="0">
                <a:solidFill>
                  <a:srgbClr val="FF0000"/>
                </a:solidFill>
              </a:rPr>
              <a:t>8</a:t>
            </a:r>
          </a:p>
        </p:txBody>
      </p:sp>
      <p:sp>
        <p:nvSpPr>
          <p:cNvPr id="117" name="Tekstvak 116"/>
          <p:cNvSpPr txBox="1"/>
          <p:nvPr/>
        </p:nvSpPr>
        <p:spPr>
          <a:xfrm>
            <a:off x="7585611" y="3688101"/>
            <a:ext cx="309580" cy="276999"/>
          </a:xfrm>
          <a:prstGeom prst="rect">
            <a:avLst/>
          </a:prstGeom>
          <a:noFill/>
        </p:spPr>
        <p:txBody>
          <a:bodyPr wrap="square" rtlCol="0">
            <a:spAutoFit/>
          </a:bodyPr>
          <a:lstStyle/>
          <a:p>
            <a:r>
              <a:rPr lang="nl-BE" sz="1200" b="1" dirty="0">
                <a:solidFill>
                  <a:srgbClr val="FF0000"/>
                </a:solidFill>
              </a:rPr>
              <a:t>9</a:t>
            </a:r>
          </a:p>
        </p:txBody>
      </p:sp>
      <p:sp>
        <p:nvSpPr>
          <p:cNvPr id="118" name="Tekstvak 117"/>
          <p:cNvSpPr txBox="1"/>
          <p:nvPr/>
        </p:nvSpPr>
        <p:spPr>
          <a:xfrm>
            <a:off x="1647810" y="3667202"/>
            <a:ext cx="309580" cy="276999"/>
          </a:xfrm>
          <a:prstGeom prst="rect">
            <a:avLst/>
          </a:prstGeom>
          <a:noFill/>
        </p:spPr>
        <p:txBody>
          <a:bodyPr wrap="square" rtlCol="0">
            <a:spAutoFit/>
          </a:bodyPr>
          <a:lstStyle/>
          <a:p>
            <a:r>
              <a:rPr lang="nl-BE" sz="1200" b="1" dirty="0">
                <a:solidFill>
                  <a:srgbClr val="FF0000"/>
                </a:solidFill>
              </a:rPr>
              <a:t>1</a:t>
            </a:r>
          </a:p>
        </p:txBody>
      </p:sp>
      <p:sp>
        <p:nvSpPr>
          <p:cNvPr id="119" name="Tekstvak 118"/>
          <p:cNvSpPr txBox="1"/>
          <p:nvPr/>
        </p:nvSpPr>
        <p:spPr>
          <a:xfrm>
            <a:off x="2464485" y="3667202"/>
            <a:ext cx="309580" cy="276999"/>
          </a:xfrm>
          <a:prstGeom prst="rect">
            <a:avLst/>
          </a:prstGeom>
          <a:noFill/>
        </p:spPr>
        <p:txBody>
          <a:bodyPr wrap="square" rtlCol="0">
            <a:spAutoFit/>
          </a:bodyPr>
          <a:lstStyle/>
          <a:p>
            <a:r>
              <a:rPr lang="nl-BE" sz="1200" b="1" dirty="0">
                <a:solidFill>
                  <a:srgbClr val="FF0000"/>
                </a:solidFill>
              </a:rPr>
              <a:t>2</a:t>
            </a:r>
          </a:p>
        </p:txBody>
      </p:sp>
      <p:pic>
        <p:nvPicPr>
          <p:cNvPr id="120" name="Afbeelding 119"/>
          <p:cNvPicPr>
            <a:picLocks noChangeAspect="1"/>
          </p:cNvPicPr>
          <p:nvPr/>
        </p:nvPicPr>
        <p:blipFill>
          <a:blip r:embed="rId6"/>
          <a:stretch>
            <a:fillRect/>
          </a:stretch>
        </p:blipFill>
        <p:spPr>
          <a:xfrm>
            <a:off x="7010580" y="-7451"/>
            <a:ext cx="2137190" cy="1327046"/>
          </a:xfrm>
          <a:prstGeom prst="rect">
            <a:avLst/>
          </a:prstGeom>
        </p:spPr>
      </p:pic>
      <p:sp>
        <p:nvSpPr>
          <p:cNvPr id="121" name="Tekstvak 120"/>
          <p:cNvSpPr txBox="1"/>
          <p:nvPr/>
        </p:nvSpPr>
        <p:spPr>
          <a:xfrm>
            <a:off x="4378590" y="2553367"/>
            <a:ext cx="556749" cy="276999"/>
          </a:xfrm>
          <a:prstGeom prst="rect">
            <a:avLst/>
          </a:prstGeom>
          <a:solidFill>
            <a:schemeClr val="bg1"/>
          </a:solidFill>
        </p:spPr>
        <p:txBody>
          <a:bodyPr wrap="square" rtlCol="0">
            <a:spAutoFit/>
          </a:bodyPr>
          <a:lstStyle/>
          <a:p>
            <a:pPr algn="ctr"/>
            <a:r>
              <a:rPr lang="nl-BE" sz="600" b="1" dirty="0"/>
              <a:t>Interest </a:t>
            </a:r>
            <a:r>
              <a:rPr lang="nl-BE" sz="600" b="1" dirty="0" err="1"/>
              <a:t>validated</a:t>
            </a:r>
            <a:endParaRPr lang="nl-BE" sz="600" b="1" dirty="0"/>
          </a:p>
        </p:txBody>
      </p:sp>
      <p:sp>
        <p:nvSpPr>
          <p:cNvPr id="122" name="Tekstvak 121"/>
          <p:cNvSpPr txBox="1"/>
          <p:nvPr/>
        </p:nvSpPr>
        <p:spPr>
          <a:xfrm>
            <a:off x="4878320" y="2503862"/>
            <a:ext cx="588341" cy="276999"/>
          </a:xfrm>
          <a:prstGeom prst="rect">
            <a:avLst/>
          </a:prstGeom>
          <a:solidFill>
            <a:schemeClr val="bg1"/>
          </a:solidFill>
        </p:spPr>
        <p:txBody>
          <a:bodyPr wrap="square" rtlCol="0">
            <a:spAutoFit/>
          </a:bodyPr>
          <a:lstStyle/>
          <a:p>
            <a:pPr algn="ctr"/>
            <a:r>
              <a:rPr lang="nl-BE" sz="600" b="1" dirty="0" err="1"/>
              <a:t>Preference</a:t>
            </a:r>
            <a:r>
              <a:rPr lang="nl-BE" sz="600" b="1" dirty="0"/>
              <a:t> </a:t>
            </a:r>
            <a:r>
              <a:rPr lang="nl-BE" sz="600" b="1" dirty="0" err="1"/>
              <a:t>validated</a:t>
            </a:r>
            <a:endParaRPr lang="nl-BE" sz="600" b="1" dirty="0"/>
          </a:p>
        </p:txBody>
      </p:sp>
      <p:sp>
        <p:nvSpPr>
          <p:cNvPr id="123" name="Tekstvak 122"/>
          <p:cNvSpPr txBox="1"/>
          <p:nvPr/>
        </p:nvSpPr>
        <p:spPr>
          <a:xfrm>
            <a:off x="5351187" y="2386287"/>
            <a:ext cx="684389" cy="276999"/>
          </a:xfrm>
          <a:prstGeom prst="rect">
            <a:avLst/>
          </a:prstGeom>
          <a:solidFill>
            <a:schemeClr val="bg1"/>
          </a:solidFill>
        </p:spPr>
        <p:txBody>
          <a:bodyPr wrap="square" rtlCol="0">
            <a:spAutoFit/>
          </a:bodyPr>
          <a:lstStyle/>
          <a:p>
            <a:pPr algn="ctr"/>
            <a:r>
              <a:rPr lang="nl-BE" sz="600" b="1" dirty="0" err="1"/>
              <a:t>Willingness</a:t>
            </a:r>
            <a:r>
              <a:rPr lang="nl-BE" sz="600" b="1" dirty="0"/>
              <a:t> </a:t>
            </a:r>
            <a:r>
              <a:rPr lang="nl-BE" sz="600" b="1" dirty="0" err="1"/>
              <a:t>to</a:t>
            </a:r>
            <a:r>
              <a:rPr lang="nl-BE" sz="600" b="1" dirty="0"/>
              <a:t> </a:t>
            </a:r>
            <a:r>
              <a:rPr lang="nl-BE" sz="600" b="1" dirty="0" err="1"/>
              <a:t>pay</a:t>
            </a:r>
            <a:r>
              <a:rPr lang="nl-BE" sz="600" b="1" dirty="0"/>
              <a:t> </a:t>
            </a:r>
            <a:r>
              <a:rPr lang="nl-BE" sz="600" b="1" dirty="0" err="1"/>
              <a:t>validated</a:t>
            </a:r>
            <a:endParaRPr lang="nl-BE" sz="600" b="1" dirty="0"/>
          </a:p>
        </p:txBody>
      </p:sp>
      <p:sp>
        <p:nvSpPr>
          <p:cNvPr id="59" name="Rechthoek 58"/>
          <p:cNvSpPr/>
          <p:nvPr/>
        </p:nvSpPr>
        <p:spPr>
          <a:xfrm>
            <a:off x="593132" y="4430020"/>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60" name="Rechthoek 59"/>
          <p:cNvSpPr/>
          <p:nvPr/>
        </p:nvSpPr>
        <p:spPr>
          <a:xfrm>
            <a:off x="1366970" y="4426368"/>
            <a:ext cx="753129" cy="121995"/>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61" name="Rechthoek 60"/>
          <p:cNvSpPr/>
          <p:nvPr/>
        </p:nvSpPr>
        <p:spPr>
          <a:xfrm>
            <a:off x="3870001"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a:t>
            </a:r>
          </a:p>
        </p:txBody>
      </p:sp>
      <p:sp>
        <p:nvSpPr>
          <p:cNvPr id="62" name="Rechthoek 61"/>
          <p:cNvSpPr/>
          <p:nvPr/>
        </p:nvSpPr>
        <p:spPr>
          <a:xfrm>
            <a:off x="4623130"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63" name="Rechthoek 62"/>
          <p:cNvSpPr/>
          <p:nvPr/>
        </p:nvSpPr>
        <p:spPr>
          <a:xfrm>
            <a:off x="5376259"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64" name="Rechthoek 63"/>
          <p:cNvSpPr/>
          <p:nvPr/>
        </p:nvSpPr>
        <p:spPr>
          <a:xfrm>
            <a:off x="6130436"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65" name="Rechthoek 64"/>
          <p:cNvSpPr/>
          <p:nvPr/>
        </p:nvSpPr>
        <p:spPr>
          <a:xfrm>
            <a:off x="6884613"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66" name="Rechthoek 65"/>
          <p:cNvSpPr/>
          <p:nvPr/>
        </p:nvSpPr>
        <p:spPr>
          <a:xfrm>
            <a:off x="7637742" y="4429525"/>
            <a:ext cx="753129" cy="11568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78" name="Rechthoek 77"/>
          <p:cNvSpPr/>
          <p:nvPr/>
        </p:nvSpPr>
        <p:spPr>
          <a:xfrm>
            <a:off x="8390871"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79" name="Rechthoek 78"/>
          <p:cNvSpPr/>
          <p:nvPr/>
        </p:nvSpPr>
        <p:spPr>
          <a:xfrm>
            <a:off x="2124863" y="4425732"/>
            <a:ext cx="1740758"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 Value </a:t>
            </a:r>
            <a:r>
              <a:rPr lang="nl-BE" sz="800" dirty="0" err="1"/>
              <a:t>Proposition</a:t>
            </a:r>
            <a:endParaRPr lang="nl-BE" sz="800" dirty="0"/>
          </a:p>
        </p:txBody>
      </p:sp>
    </p:spTree>
    <p:extLst>
      <p:ext uri="{BB962C8B-B14F-4D97-AF65-F5344CB8AC3E}">
        <p14:creationId xmlns:p14="http://schemas.microsoft.com/office/powerpoint/2010/main" val="200411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26542" y="2323527"/>
            <a:ext cx="5177554" cy="1617438"/>
          </a:xfrm>
        </p:spPr>
        <p:txBody>
          <a:bodyPr/>
          <a:lstStyle/>
          <a:p>
            <a:pPr algn="ctr"/>
            <a:r>
              <a:rPr lang="nl-BE" sz="3200" dirty="0">
                <a:solidFill>
                  <a:schemeClr val="bg1"/>
                </a:solidFill>
              </a:rPr>
              <a:t>Hoe ondersteunen we (pre-)starters?</a:t>
            </a:r>
            <a:br>
              <a:rPr lang="nl-BE" sz="3200" dirty="0">
                <a:solidFill>
                  <a:schemeClr val="bg1"/>
                </a:solidFill>
              </a:rPr>
            </a:br>
            <a:endParaRPr lang="nl-BE" sz="3200" dirty="0"/>
          </a:p>
        </p:txBody>
      </p:sp>
      <p:sp>
        <p:nvSpPr>
          <p:cNvPr id="3" name="Tijdelijke aanduiding voor dianummer 2"/>
          <p:cNvSpPr>
            <a:spLocks noGrp="1"/>
          </p:cNvSpPr>
          <p:nvPr>
            <p:ph type="sldNum" sz="quarter" idx="12"/>
          </p:nvPr>
        </p:nvSpPr>
        <p:spPr/>
        <p:txBody>
          <a:bodyPr/>
          <a:lstStyle/>
          <a:p>
            <a:fld id="{3DEFB92D-0E46-8944-92ED-8DF056298BD8}" type="slidenum">
              <a:rPr lang="nl-NL" smtClean="0"/>
              <a:t>39</a:t>
            </a:fld>
            <a:endParaRPr lang="nl-NL" dirty="0"/>
          </a:p>
        </p:txBody>
      </p:sp>
      <p:sp>
        <p:nvSpPr>
          <p:cNvPr id="4" name="Tijdelijke aanduiding voor voettekst 3"/>
          <p:cNvSpPr>
            <a:spLocks noGrp="1"/>
          </p:cNvSpPr>
          <p:nvPr>
            <p:ph type="ftr" sz="quarter" idx="3"/>
          </p:nvPr>
        </p:nvSpPr>
        <p:spPr/>
        <p:txBody>
          <a:bodyPr/>
          <a:lstStyle/>
          <a:p>
            <a:r>
              <a:rPr lang="nl-BE">
                <a:solidFill>
                  <a:srgbClr val="73BB3C"/>
                </a:solidFill>
              </a:rPr>
              <a:t>Bright &amp; young of mind? Springplank voor uitbundig ondernemerstalent</a:t>
            </a:r>
          </a:p>
          <a:p>
            <a:r>
              <a:rPr lang="nl-BE" sz="1200">
                <a:solidFill>
                  <a:schemeClr val="tx1"/>
                </a:solidFill>
              </a:rPr>
              <a:t>Zet de stap. </a:t>
            </a:r>
            <a:r>
              <a:rPr lang="nl-BE" sz="1200">
                <a:solidFill>
                  <a:srgbClr val="73BB3C"/>
                </a:solidFill>
              </a:rPr>
              <a:t>www.bryo.be</a:t>
            </a:r>
            <a:endParaRPr lang="nl-BE" sz="1200" dirty="0">
              <a:solidFill>
                <a:srgbClr val="73BB3C"/>
              </a:solidFill>
            </a:endParaRPr>
          </a:p>
        </p:txBody>
      </p:sp>
      <p:pic>
        <p:nvPicPr>
          <p:cNvPr id="5" name="Afbeelding 4"/>
          <p:cNvPicPr>
            <a:picLocks noChangeAspect="1"/>
          </p:cNvPicPr>
          <p:nvPr/>
        </p:nvPicPr>
        <p:blipFill>
          <a:blip r:embed="rId2">
            <a:clrChange>
              <a:clrFrom>
                <a:srgbClr val="FFFFFF"/>
              </a:clrFrom>
              <a:clrTo>
                <a:srgbClr val="FFFFFF">
                  <a:alpha val="0"/>
                </a:srgbClr>
              </a:clrTo>
            </a:clrChange>
          </a:blip>
          <a:stretch>
            <a:fillRect/>
          </a:stretch>
        </p:blipFill>
        <p:spPr>
          <a:xfrm>
            <a:off x="7234341" y="3691434"/>
            <a:ext cx="412617" cy="392241"/>
          </a:xfrm>
          <a:prstGeom prst="rect">
            <a:avLst/>
          </a:prstGeom>
        </p:spPr>
      </p:pic>
      <p:pic>
        <p:nvPicPr>
          <p:cNvPr id="6" name="Afbeelding 5"/>
          <p:cNvPicPr>
            <a:picLocks noChangeAspect="1"/>
          </p:cNvPicPr>
          <p:nvPr/>
        </p:nvPicPr>
        <p:blipFill>
          <a:blip r:embed="rId3">
            <a:clrChange>
              <a:clrFrom>
                <a:srgbClr val="FFFFFF"/>
              </a:clrFrom>
              <a:clrTo>
                <a:srgbClr val="FFFFFF">
                  <a:alpha val="0"/>
                </a:srgbClr>
              </a:clrTo>
            </a:clrChange>
          </a:blip>
          <a:stretch>
            <a:fillRect/>
          </a:stretch>
        </p:blipFill>
        <p:spPr>
          <a:xfrm>
            <a:off x="7489622" y="3847455"/>
            <a:ext cx="441956" cy="421035"/>
          </a:xfrm>
          <a:prstGeom prst="rect">
            <a:avLst/>
          </a:prstGeom>
          <a:noFill/>
        </p:spPr>
      </p:pic>
      <p:pic>
        <p:nvPicPr>
          <p:cNvPr id="7" name="Afbeelding 6"/>
          <p:cNvPicPr>
            <a:picLocks noChangeAspect="1"/>
          </p:cNvPicPr>
          <p:nvPr/>
        </p:nvPicPr>
        <p:blipFill>
          <a:blip r:embed="rId4">
            <a:clrChange>
              <a:clrFrom>
                <a:srgbClr val="FFFFFF"/>
              </a:clrFrom>
              <a:clrTo>
                <a:srgbClr val="FFFFFF">
                  <a:alpha val="0"/>
                </a:srgbClr>
              </a:clrTo>
            </a:clrChange>
          </a:blip>
          <a:stretch>
            <a:fillRect/>
          </a:stretch>
        </p:blipFill>
        <p:spPr>
          <a:xfrm>
            <a:off x="7979037" y="3811944"/>
            <a:ext cx="840726" cy="788506"/>
          </a:xfrm>
          <a:prstGeom prst="rect">
            <a:avLst/>
          </a:prstGeom>
          <a:noFill/>
        </p:spPr>
      </p:pic>
      <p:pic>
        <p:nvPicPr>
          <p:cNvPr id="8" name="Afbeelding 7"/>
          <p:cNvPicPr>
            <a:picLocks noChangeAspect="1"/>
          </p:cNvPicPr>
          <p:nvPr/>
        </p:nvPicPr>
        <p:blipFill>
          <a:blip r:embed="rId5">
            <a:clrChange>
              <a:clrFrom>
                <a:srgbClr val="FFFFFF"/>
              </a:clrFrom>
              <a:clrTo>
                <a:srgbClr val="FFFFFF">
                  <a:alpha val="0"/>
                </a:srgbClr>
              </a:clrTo>
            </a:clrChange>
          </a:blip>
          <a:stretch>
            <a:fillRect/>
          </a:stretch>
        </p:blipFill>
        <p:spPr>
          <a:xfrm>
            <a:off x="8605149" y="3685517"/>
            <a:ext cx="395664" cy="357528"/>
          </a:xfrm>
          <a:prstGeom prst="rect">
            <a:avLst/>
          </a:prstGeom>
        </p:spPr>
      </p:pic>
      <p:pic>
        <p:nvPicPr>
          <p:cNvPr id="9" name="Afbeelding 8"/>
          <p:cNvPicPr>
            <a:picLocks noChangeAspect="1"/>
          </p:cNvPicPr>
          <p:nvPr/>
        </p:nvPicPr>
        <p:blipFill>
          <a:blip r:embed="rId6">
            <a:clrChange>
              <a:clrFrom>
                <a:srgbClr val="FFFFFF"/>
              </a:clrFrom>
              <a:clrTo>
                <a:srgbClr val="FFFFFF">
                  <a:alpha val="0"/>
                </a:srgbClr>
              </a:clrTo>
            </a:clrChange>
          </a:blip>
          <a:stretch>
            <a:fillRect/>
          </a:stretch>
        </p:blipFill>
        <p:spPr>
          <a:xfrm>
            <a:off x="7813158" y="3704080"/>
            <a:ext cx="398498" cy="367646"/>
          </a:xfrm>
          <a:prstGeom prst="rect">
            <a:avLst/>
          </a:prstGeom>
          <a:noFill/>
        </p:spPr>
      </p:pic>
      <p:sp>
        <p:nvSpPr>
          <p:cNvPr id="10" name="Rechthoek 9"/>
          <p:cNvSpPr/>
          <p:nvPr/>
        </p:nvSpPr>
        <p:spPr>
          <a:xfrm>
            <a:off x="-3335" y="4675585"/>
            <a:ext cx="980808"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a:t>5’</a:t>
            </a:r>
          </a:p>
        </p:txBody>
      </p:sp>
    </p:spTree>
    <p:extLst>
      <p:ext uri="{BB962C8B-B14F-4D97-AF65-F5344CB8AC3E}">
        <p14:creationId xmlns:p14="http://schemas.microsoft.com/office/powerpoint/2010/main" val="698355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5E8CE9-879F-440C-97BA-E4533F72079D}"/>
              </a:ext>
            </a:extLst>
          </p:cNvPr>
          <p:cNvSpPr>
            <a:spLocks noGrp="1"/>
          </p:cNvSpPr>
          <p:nvPr>
            <p:ph type="title"/>
          </p:nvPr>
        </p:nvSpPr>
        <p:spPr>
          <a:xfrm>
            <a:off x="1050681" y="258826"/>
            <a:ext cx="7886700" cy="994172"/>
          </a:xfrm>
        </p:spPr>
        <p:txBody>
          <a:bodyPr>
            <a:normAutofit/>
          </a:bodyPr>
          <a:lstStyle/>
          <a:p>
            <a:pPr algn="ctr"/>
            <a:r>
              <a:rPr lang="nl-NL" sz="3375" dirty="0"/>
              <a:t>Waarom falen startups?</a:t>
            </a:r>
            <a:endParaRPr lang="nl-BE" sz="3375" dirty="0"/>
          </a:p>
        </p:txBody>
      </p:sp>
      <p:pic>
        <p:nvPicPr>
          <p:cNvPr id="4" name="Afbeelding 3">
            <a:extLst>
              <a:ext uri="{FF2B5EF4-FFF2-40B4-BE49-F238E27FC236}">
                <a16:creationId xmlns:a16="http://schemas.microsoft.com/office/drawing/2014/main" id="{945B6930-14EA-4CD9-A89E-8774B1F0D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0700" cy="1511822"/>
          </a:xfrm>
          <a:prstGeom prst="rect">
            <a:avLst/>
          </a:prstGeom>
        </p:spPr>
      </p:pic>
      <p:sp>
        <p:nvSpPr>
          <p:cNvPr id="5" name="Rechthoek 4">
            <a:extLst>
              <a:ext uri="{FF2B5EF4-FFF2-40B4-BE49-F238E27FC236}">
                <a16:creationId xmlns:a16="http://schemas.microsoft.com/office/drawing/2014/main" id="{70E00620-9D6F-42CF-91EE-46671BA8FA8D}"/>
              </a:ext>
            </a:extLst>
          </p:cNvPr>
          <p:cNvSpPr/>
          <p:nvPr/>
        </p:nvSpPr>
        <p:spPr>
          <a:xfrm>
            <a:off x="0" y="1501477"/>
            <a:ext cx="916598" cy="3642023"/>
          </a:xfrm>
          <a:prstGeom prst="rect">
            <a:avLst/>
          </a:prstGeom>
          <a:solidFill>
            <a:srgbClr val="7FC241"/>
          </a:solidFill>
          <a:ln>
            <a:solidFill>
              <a:srgbClr val="7FC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rgbClr val="7FC241"/>
              </a:solidFill>
            </a:endParaRPr>
          </a:p>
        </p:txBody>
      </p:sp>
      <p:pic>
        <p:nvPicPr>
          <p:cNvPr id="7" name="Afbeelding 6">
            <a:extLst>
              <a:ext uri="{FF2B5EF4-FFF2-40B4-BE49-F238E27FC236}">
                <a16:creationId xmlns:a16="http://schemas.microsoft.com/office/drawing/2014/main" id="{60187EB8-9ECA-49BF-83F9-1754AFDF1030}"/>
              </a:ext>
            </a:extLst>
          </p:cNvPr>
          <p:cNvPicPr>
            <a:picLocks noChangeAspect="1"/>
          </p:cNvPicPr>
          <p:nvPr/>
        </p:nvPicPr>
        <p:blipFill>
          <a:blip r:embed="rId3"/>
          <a:stretch>
            <a:fillRect/>
          </a:stretch>
        </p:blipFill>
        <p:spPr>
          <a:xfrm>
            <a:off x="4018548" y="1690010"/>
            <a:ext cx="5085443" cy="2621362"/>
          </a:xfrm>
          <a:prstGeom prst="rect">
            <a:avLst/>
          </a:prstGeom>
        </p:spPr>
      </p:pic>
      <p:sp>
        <p:nvSpPr>
          <p:cNvPr id="8" name="Tekstvak 7">
            <a:extLst>
              <a:ext uri="{FF2B5EF4-FFF2-40B4-BE49-F238E27FC236}">
                <a16:creationId xmlns:a16="http://schemas.microsoft.com/office/drawing/2014/main" id="{EB174A92-F177-48AE-A832-3509470C3500}"/>
              </a:ext>
            </a:extLst>
          </p:cNvPr>
          <p:cNvSpPr txBox="1"/>
          <p:nvPr/>
        </p:nvSpPr>
        <p:spPr>
          <a:xfrm>
            <a:off x="983640" y="1656799"/>
            <a:ext cx="2967866" cy="3000821"/>
          </a:xfrm>
          <a:prstGeom prst="rect">
            <a:avLst/>
          </a:prstGeom>
          <a:noFill/>
        </p:spPr>
        <p:txBody>
          <a:bodyPr wrap="square" rtlCol="0">
            <a:spAutoFit/>
          </a:bodyPr>
          <a:lstStyle/>
          <a:p>
            <a:pPr defTabSz="342900">
              <a:defRPr/>
            </a:pPr>
            <a:r>
              <a:rPr lang="nl-BE" sz="2100" dirty="0"/>
              <a:t>De onderzoeksfase die we bij Bryo maken </a:t>
            </a:r>
            <a:r>
              <a:rPr lang="nl-BE" sz="2100" dirty="0">
                <a:sym typeface="Wingdings" panose="05000000000000000000" pitchFamily="2" charset="2"/>
              </a:rPr>
              <a:t></a:t>
            </a:r>
            <a:r>
              <a:rPr lang="nl-BE" sz="2100" dirty="0"/>
              <a:t> kans op falen verminderen. </a:t>
            </a:r>
          </a:p>
          <a:p>
            <a:pPr defTabSz="342900">
              <a:defRPr/>
            </a:pPr>
            <a:endParaRPr lang="nl-BE" sz="2100" dirty="0"/>
          </a:p>
          <a:p>
            <a:pPr defTabSz="342900">
              <a:defRPr/>
            </a:pPr>
            <a:r>
              <a:rPr lang="nl-BE" sz="2100" dirty="0"/>
              <a:t>Op moment dat je aan het zoeken bent is het mislukken of falen een leermoment. </a:t>
            </a:r>
          </a:p>
        </p:txBody>
      </p:sp>
    </p:spTree>
    <p:extLst>
      <p:ext uri="{BB962C8B-B14F-4D97-AF65-F5344CB8AC3E}">
        <p14:creationId xmlns:p14="http://schemas.microsoft.com/office/powerpoint/2010/main" val="739918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2">
            <a:extLst>
              <a:ext uri="{FF2B5EF4-FFF2-40B4-BE49-F238E27FC236}">
                <a16:creationId xmlns:a16="http://schemas.microsoft.com/office/drawing/2014/main" id="{4C9650B8-AA18-4082-B521-B0805012CC65}"/>
              </a:ext>
            </a:extLst>
          </p:cNvPr>
          <p:cNvSpPr txBox="1">
            <a:spLocks/>
          </p:cNvSpPr>
          <p:nvPr/>
        </p:nvSpPr>
        <p:spPr>
          <a:xfrm>
            <a:off x="1180663" y="940927"/>
            <a:ext cx="4275593" cy="420257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500" b="1" dirty="0" err="1">
                <a:latin typeface="Arial" panose="020B0604020202020204" pitchFamily="34" charset="0"/>
                <a:cs typeface="Arial" panose="020B0604020202020204" pitchFamily="34" charset="0"/>
              </a:rPr>
              <a:t>Bryo</a:t>
            </a:r>
            <a:r>
              <a:rPr lang="nl-BE" sz="1500" b="1" dirty="0">
                <a:latin typeface="Arial" panose="020B0604020202020204" pitchFamily="34" charset="0"/>
                <a:cs typeface="Arial" panose="020B0604020202020204" pitchFamily="34" charset="0"/>
              </a:rPr>
              <a:t> / </a:t>
            </a:r>
            <a:r>
              <a:rPr lang="nl-BE" sz="1500" b="1" dirty="0" err="1">
                <a:latin typeface="Arial" panose="020B0604020202020204" pitchFamily="34" charset="0"/>
                <a:cs typeface="Arial" panose="020B0604020202020204" pitchFamily="34" charset="0"/>
              </a:rPr>
              <a:t>CreativeXchange</a:t>
            </a:r>
            <a:r>
              <a:rPr lang="nl-BE" sz="1500" b="1" dirty="0">
                <a:latin typeface="Arial" panose="020B0604020202020204" pitchFamily="34" charset="0"/>
                <a:cs typeface="Arial" panose="020B0604020202020204" pitchFamily="34" charset="0"/>
              </a:rPr>
              <a:t> zet in op</a:t>
            </a:r>
          </a:p>
          <a:p>
            <a:pPr>
              <a:buFont typeface="Wingdings" panose="05000000000000000000" pitchFamily="2" charset="2"/>
              <a:buChar char="q"/>
            </a:pPr>
            <a:r>
              <a:rPr lang="nl-BE" sz="1500" dirty="0">
                <a:latin typeface="Arial" panose="020B0604020202020204" pitchFamily="34" charset="0"/>
                <a:cs typeface="Arial" panose="020B0604020202020204" pitchFamily="34" charset="0"/>
              </a:rPr>
              <a:t> Het idee (horse)</a:t>
            </a:r>
          </a:p>
          <a:p>
            <a:pPr>
              <a:buFont typeface="Wingdings" panose="05000000000000000000" pitchFamily="2" charset="2"/>
              <a:buChar char="q"/>
            </a:pPr>
            <a:r>
              <a:rPr lang="nl-BE" sz="1500" dirty="0">
                <a:latin typeface="Arial" panose="020B0604020202020204" pitchFamily="34" charset="0"/>
                <a:cs typeface="Arial" panose="020B0604020202020204" pitchFamily="34" charset="0"/>
              </a:rPr>
              <a:t> De ondernemer zelf (jockey)</a:t>
            </a:r>
          </a:p>
          <a:p>
            <a:pPr marL="0" indent="0">
              <a:buNone/>
            </a:pPr>
            <a:r>
              <a:rPr lang="nl-BE" sz="1500" b="1" dirty="0">
                <a:latin typeface="Arial" panose="020B0604020202020204" pitchFamily="34" charset="0"/>
                <a:cs typeface="Arial" panose="020B0604020202020204" pitchFamily="34" charset="0"/>
              </a:rPr>
              <a:t>Via specifieke trajecten op maat</a:t>
            </a:r>
          </a:p>
          <a:p>
            <a:pPr>
              <a:buFont typeface="Wingdings" panose="05000000000000000000" pitchFamily="2" charset="2"/>
              <a:buChar char="q"/>
            </a:pPr>
            <a:r>
              <a:rPr lang="nl-BE" sz="1500" dirty="0">
                <a:latin typeface="Arial" panose="020B0604020202020204" pitchFamily="34" charset="0"/>
                <a:cs typeface="Arial" panose="020B0604020202020204" pitchFamily="34" charset="0"/>
              </a:rPr>
              <a:t> </a:t>
            </a:r>
            <a:r>
              <a:rPr lang="nl-BE" sz="1500" u="sng" dirty="0">
                <a:latin typeface="Arial" panose="020B0604020202020204" pitchFamily="34" charset="0"/>
                <a:cs typeface="Arial" panose="020B0604020202020204" pitchFamily="34" charset="0"/>
              </a:rPr>
              <a:t>Alle sectoren</a:t>
            </a:r>
          </a:p>
          <a:p>
            <a:pPr lvl="1">
              <a:buFont typeface="Wingdings" panose="05000000000000000000" pitchFamily="2" charset="2"/>
              <a:buChar char="q"/>
            </a:pPr>
            <a:r>
              <a:rPr lang="nl-BE" sz="1200" dirty="0">
                <a:latin typeface="Arial" panose="020B0604020202020204" pitchFamily="34" charset="0"/>
                <a:cs typeface="Arial" panose="020B0604020202020204" pitchFamily="34" charset="0"/>
              </a:rPr>
              <a:t> </a:t>
            </a:r>
            <a:r>
              <a:rPr lang="nl-BE" sz="1200" dirty="0" err="1">
                <a:latin typeface="Arial" panose="020B0604020202020204" pitchFamily="34" charset="0"/>
                <a:cs typeface="Arial" panose="020B0604020202020204" pitchFamily="34" charset="0"/>
              </a:rPr>
              <a:t>Bryo</a:t>
            </a:r>
            <a:r>
              <a:rPr lang="nl-BE" sz="1200" dirty="0">
                <a:latin typeface="Arial" panose="020B0604020202020204" pitchFamily="34" charset="0"/>
                <a:cs typeface="Arial" panose="020B0604020202020204" pitchFamily="34" charset="0"/>
              </a:rPr>
              <a:t> </a:t>
            </a:r>
            <a:r>
              <a:rPr lang="nl-BE" sz="1200" dirty="0" err="1">
                <a:latin typeface="Arial" panose="020B0604020202020204" pitchFamily="34" charset="0"/>
                <a:cs typeface="Arial" panose="020B0604020202020204" pitchFamily="34" charset="0"/>
              </a:rPr>
              <a:t>StandUp</a:t>
            </a:r>
            <a:r>
              <a:rPr lang="nl-BE" sz="1200" dirty="0">
                <a:latin typeface="Arial" panose="020B0604020202020204" pitchFamily="34" charset="0"/>
                <a:cs typeface="Arial" panose="020B0604020202020204" pitchFamily="34" charset="0"/>
              </a:rPr>
              <a:t> (= van idee tot opstart)</a:t>
            </a:r>
          </a:p>
          <a:p>
            <a:pPr lvl="1">
              <a:buFont typeface="Wingdings" panose="05000000000000000000" pitchFamily="2" charset="2"/>
              <a:buChar char="q"/>
            </a:pPr>
            <a:r>
              <a:rPr lang="nl-BE" sz="1200" dirty="0">
                <a:latin typeface="Arial" panose="020B0604020202020204" pitchFamily="34" charset="0"/>
                <a:cs typeface="Arial" panose="020B0604020202020204" pitchFamily="34" charset="0"/>
              </a:rPr>
              <a:t> </a:t>
            </a:r>
            <a:r>
              <a:rPr lang="nl-BE" sz="1200" dirty="0" err="1">
                <a:latin typeface="Arial" panose="020B0604020202020204" pitchFamily="34" charset="0"/>
                <a:cs typeface="Arial" panose="020B0604020202020204" pitchFamily="34" charset="0"/>
              </a:rPr>
              <a:t>Bryo</a:t>
            </a:r>
            <a:r>
              <a:rPr lang="nl-BE" sz="1200" dirty="0">
                <a:latin typeface="Arial" panose="020B0604020202020204" pitchFamily="34" charset="0"/>
                <a:cs typeface="Arial" panose="020B0604020202020204" pitchFamily="34" charset="0"/>
              </a:rPr>
              <a:t> </a:t>
            </a:r>
            <a:r>
              <a:rPr lang="nl-BE" sz="1200" dirty="0" err="1">
                <a:latin typeface="Arial" panose="020B0604020202020204" pitchFamily="34" charset="0"/>
                <a:cs typeface="Arial" panose="020B0604020202020204" pitchFamily="34" charset="0"/>
              </a:rPr>
              <a:t>StartUp</a:t>
            </a:r>
            <a:r>
              <a:rPr lang="nl-BE" sz="1200" dirty="0">
                <a:latin typeface="Arial" panose="020B0604020202020204" pitchFamily="34" charset="0"/>
                <a:cs typeface="Arial" panose="020B0604020202020204" pitchFamily="34" charset="0"/>
              </a:rPr>
              <a:t> (= starters)</a:t>
            </a:r>
          </a:p>
          <a:p>
            <a:pPr lvl="1">
              <a:buFont typeface="Wingdings" panose="05000000000000000000" pitchFamily="2" charset="2"/>
              <a:buChar char="q"/>
            </a:pPr>
            <a:r>
              <a:rPr lang="nl-BE" sz="1200" dirty="0">
                <a:latin typeface="Arial" panose="020B0604020202020204" pitchFamily="34" charset="0"/>
                <a:cs typeface="Arial" panose="020B0604020202020204" pitchFamily="34" charset="0"/>
              </a:rPr>
              <a:t> </a:t>
            </a:r>
            <a:r>
              <a:rPr lang="nl-BE" sz="1200" dirty="0" err="1">
                <a:latin typeface="Arial" panose="020B0604020202020204" pitchFamily="34" charset="0"/>
                <a:cs typeface="Arial" panose="020B0604020202020204" pitchFamily="34" charset="0"/>
              </a:rPr>
              <a:t>Bryo</a:t>
            </a:r>
            <a:r>
              <a:rPr lang="nl-BE" sz="1200" dirty="0">
                <a:latin typeface="Arial" panose="020B0604020202020204" pitchFamily="34" charset="0"/>
                <a:cs typeface="Arial" panose="020B0604020202020204" pitchFamily="34" charset="0"/>
              </a:rPr>
              <a:t> </a:t>
            </a:r>
            <a:r>
              <a:rPr lang="nl-BE" sz="1200" dirty="0" err="1">
                <a:latin typeface="Arial" panose="020B0604020202020204" pitchFamily="34" charset="0"/>
                <a:cs typeface="Arial" panose="020B0604020202020204" pitchFamily="34" charset="0"/>
              </a:rPr>
              <a:t>ScaleUp</a:t>
            </a:r>
            <a:r>
              <a:rPr lang="nl-BE" sz="1200" dirty="0">
                <a:latin typeface="Arial" panose="020B0604020202020204" pitchFamily="34" charset="0"/>
                <a:cs typeface="Arial" panose="020B0604020202020204" pitchFamily="34" charset="0"/>
              </a:rPr>
              <a:t> (= groeistarters)</a:t>
            </a:r>
          </a:p>
          <a:p>
            <a:pPr marL="0" indent="0">
              <a:buNone/>
            </a:pPr>
            <a:endParaRPr lang="nl-BE" sz="500" dirty="0">
              <a:latin typeface="Arial" panose="020B0604020202020204" pitchFamily="34" charset="0"/>
              <a:cs typeface="Arial" panose="020B0604020202020204" pitchFamily="34" charset="0"/>
            </a:endParaRPr>
          </a:p>
          <a:p>
            <a:pPr>
              <a:buFont typeface="Wingdings" panose="05000000000000000000" pitchFamily="2" charset="2"/>
              <a:buChar char="q"/>
            </a:pPr>
            <a:r>
              <a:rPr lang="nl-BE" sz="1500" dirty="0">
                <a:latin typeface="Arial" panose="020B0604020202020204" pitchFamily="34" charset="0"/>
                <a:cs typeface="Arial" panose="020B0604020202020204" pitchFamily="34" charset="0"/>
              </a:rPr>
              <a:t> </a:t>
            </a:r>
            <a:r>
              <a:rPr lang="nl-BE" sz="1500" u="sng" dirty="0">
                <a:latin typeface="Arial" panose="020B0604020202020204" pitchFamily="34" charset="0"/>
                <a:cs typeface="Arial" panose="020B0604020202020204" pitchFamily="34" charset="0"/>
              </a:rPr>
              <a:t>Culturele &amp; creatieve sectoren</a:t>
            </a:r>
          </a:p>
          <a:p>
            <a:pPr lvl="1">
              <a:buFont typeface="Wingdings" panose="05000000000000000000" pitchFamily="2" charset="2"/>
              <a:buChar char="q"/>
            </a:pPr>
            <a:r>
              <a:rPr lang="nl-BE" sz="1200" dirty="0" err="1">
                <a:latin typeface="Arial" panose="020B0604020202020204" pitchFamily="34" charset="0"/>
                <a:cs typeface="Arial" panose="020B0604020202020204" pitchFamily="34" charset="0"/>
              </a:rPr>
              <a:t>CreativeXchange</a:t>
            </a:r>
            <a:r>
              <a:rPr lang="nl-BE" sz="1200" dirty="0">
                <a:latin typeface="Arial" panose="020B0604020202020204" pitchFamily="34" charset="0"/>
                <a:cs typeface="Arial" panose="020B0604020202020204" pitchFamily="34" charset="0"/>
              </a:rPr>
              <a:t> bootcamp (2 trajecten 6 sessies)</a:t>
            </a:r>
          </a:p>
          <a:p>
            <a:pPr lvl="1">
              <a:buFont typeface="Wingdings" panose="05000000000000000000" pitchFamily="2" charset="2"/>
              <a:buChar char="q"/>
            </a:pPr>
            <a:r>
              <a:rPr lang="nl-BE" sz="1200" dirty="0">
                <a:latin typeface="Arial" panose="020B0604020202020204" pitchFamily="34" charset="0"/>
                <a:cs typeface="Arial" panose="020B0604020202020204" pitchFamily="34" charset="0"/>
              </a:rPr>
              <a:t>Eventuele opstap naar </a:t>
            </a:r>
            <a:r>
              <a:rPr lang="nl-BE" sz="1200" dirty="0" err="1">
                <a:latin typeface="Arial" panose="020B0604020202020204" pitchFamily="34" charset="0"/>
                <a:cs typeface="Arial" panose="020B0604020202020204" pitchFamily="34" charset="0"/>
              </a:rPr>
              <a:t>Bryo</a:t>
            </a:r>
            <a:endParaRPr lang="nl-BE" sz="1200" dirty="0">
              <a:latin typeface="Arial" panose="020B0604020202020204" pitchFamily="34" charset="0"/>
              <a:cs typeface="Arial" panose="020B0604020202020204" pitchFamily="34" charset="0"/>
            </a:endParaRPr>
          </a:p>
          <a:p>
            <a:pPr marL="0" indent="0">
              <a:buNone/>
            </a:pPr>
            <a:r>
              <a:rPr lang="nl-BE" sz="1500" b="1" dirty="0">
                <a:latin typeface="Arial" panose="020B0604020202020204" pitchFamily="34" charset="0"/>
                <a:cs typeface="Arial" panose="020B0604020202020204" pitchFamily="34" charset="0"/>
              </a:rPr>
              <a:t>Via 1 op 1 coaching, community en netwerk</a:t>
            </a:r>
          </a:p>
          <a:p>
            <a:pPr lvl="1">
              <a:buFont typeface="Wingdings" panose="05000000000000000000" pitchFamily="2" charset="2"/>
              <a:buChar char="ü"/>
            </a:pPr>
            <a:endParaRPr lang="nl-BE" sz="1500" dirty="0">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D55E8CE9-879F-440C-97BA-E4533F72079D}"/>
              </a:ext>
            </a:extLst>
          </p:cNvPr>
          <p:cNvSpPr>
            <a:spLocks noGrp="1"/>
          </p:cNvSpPr>
          <p:nvPr>
            <p:ph type="title"/>
          </p:nvPr>
        </p:nvSpPr>
        <p:spPr>
          <a:xfrm>
            <a:off x="1180662" y="193535"/>
            <a:ext cx="7886700" cy="994172"/>
          </a:xfrm>
        </p:spPr>
        <p:txBody>
          <a:bodyPr>
            <a:normAutofit/>
          </a:bodyPr>
          <a:lstStyle/>
          <a:p>
            <a:pPr algn="ctr"/>
            <a:r>
              <a:rPr lang="nl-NL" sz="3375" dirty="0"/>
              <a:t>Starterswerking bij Voka?</a:t>
            </a:r>
            <a:endParaRPr lang="nl-BE" sz="3375" dirty="0"/>
          </a:p>
        </p:txBody>
      </p:sp>
      <p:pic>
        <p:nvPicPr>
          <p:cNvPr id="4" name="Afbeelding 3">
            <a:extLst>
              <a:ext uri="{FF2B5EF4-FFF2-40B4-BE49-F238E27FC236}">
                <a16:creationId xmlns:a16="http://schemas.microsoft.com/office/drawing/2014/main" id="{945B6930-14EA-4CD9-A89E-8774B1F0D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20700" cy="1511822"/>
          </a:xfrm>
          <a:prstGeom prst="rect">
            <a:avLst/>
          </a:prstGeom>
        </p:spPr>
      </p:pic>
      <p:sp>
        <p:nvSpPr>
          <p:cNvPr id="5" name="Rechthoek 4">
            <a:extLst>
              <a:ext uri="{FF2B5EF4-FFF2-40B4-BE49-F238E27FC236}">
                <a16:creationId xmlns:a16="http://schemas.microsoft.com/office/drawing/2014/main" id="{70E00620-9D6F-42CF-91EE-46671BA8FA8D}"/>
              </a:ext>
            </a:extLst>
          </p:cNvPr>
          <p:cNvSpPr/>
          <p:nvPr/>
        </p:nvSpPr>
        <p:spPr>
          <a:xfrm>
            <a:off x="0" y="1501477"/>
            <a:ext cx="916598" cy="3642023"/>
          </a:xfrm>
          <a:prstGeom prst="rect">
            <a:avLst/>
          </a:prstGeom>
          <a:solidFill>
            <a:srgbClr val="7FC241"/>
          </a:solidFill>
          <a:ln>
            <a:solidFill>
              <a:srgbClr val="7FC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rgbClr val="7FC241"/>
              </a:solidFill>
            </a:endParaRPr>
          </a:p>
        </p:txBody>
      </p:sp>
      <p:pic>
        <p:nvPicPr>
          <p:cNvPr id="6" name="irc_mi" descr="http://images.huffingtonpost.com/2014-09-08-StartupAcceleratorFunnel.jpg">
            <a:hlinkClick r:id="rId4"/>
            <a:extLst>
              <a:ext uri="{FF2B5EF4-FFF2-40B4-BE49-F238E27FC236}">
                <a16:creationId xmlns:a16="http://schemas.microsoft.com/office/drawing/2014/main" id="{3A14A362-E6EA-40B3-82E6-77B971C7C4E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314950" y="1434487"/>
            <a:ext cx="3541466" cy="2295964"/>
          </a:xfrm>
          <a:prstGeom prst="rect">
            <a:avLst/>
          </a:prstGeom>
          <a:noFill/>
          <a:ln>
            <a:noFill/>
          </a:ln>
        </p:spPr>
      </p:pic>
      <p:pic>
        <p:nvPicPr>
          <p:cNvPr id="14" name="Afbeelding 13">
            <a:extLst>
              <a:ext uri="{FF2B5EF4-FFF2-40B4-BE49-F238E27FC236}">
                <a16:creationId xmlns:a16="http://schemas.microsoft.com/office/drawing/2014/main" id="{ACEC5536-CE73-45E7-B8E0-354E565D4D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157" y="1774960"/>
            <a:ext cx="656282" cy="656282"/>
          </a:xfrm>
          <a:prstGeom prst="rect">
            <a:avLst/>
          </a:prstGeom>
        </p:spPr>
      </p:pic>
      <p:pic>
        <p:nvPicPr>
          <p:cNvPr id="9" name="Afbeelding 8">
            <a:extLst>
              <a:ext uri="{FF2B5EF4-FFF2-40B4-BE49-F238E27FC236}">
                <a16:creationId xmlns:a16="http://schemas.microsoft.com/office/drawing/2014/main" id="{779F4D73-1A6B-4ACC-808D-9203A62320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2044" y="4565092"/>
            <a:ext cx="2491956" cy="578408"/>
          </a:xfrm>
          <a:prstGeom prst="rect">
            <a:avLst/>
          </a:prstGeom>
        </p:spPr>
      </p:pic>
    </p:spTree>
    <p:extLst>
      <p:ext uri="{BB962C8B-B14F-4D97-AF65-F5344CB8AC3E}">
        <p14:creationId xmlns:p14="http://schemas.microsoft.com/office/powerpoint/2010/main" val="3843188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p:cNvPicPr>
            <a:picLocks noGrp="1" noChangeAspect="1"/>
          </p:cNvPicPr>
          <p:nvPr>
            <p:ph idx="1"/>
          </p:nvPr>
        </p:nvPicPr>
        <p:blipFill>
          <a:blip r:embed="rId2"/>
          <a:stretch>
            <a:fillRect/>
          </a:stretch>
        </p:blipFill>
        <p:spPr>
          <a:xfrm>
            <a:off x="6049744" y="1172977"/>
            <a:ext cx="2465606" cy="3060700"/>
          </a:xfrm>
          <a:prstGeom prst="rect">
            <a:avLst/>
          </a:prstGeom>
        </p:spPr>
      </p:pic>
      <p:sp>
        <p:nvSpPr>
          <p:cNvPr id="4" name="Tijdelijke aanduiding voor voettekst 3"/>
          <p:cNvSpPr>
            <a:spLocks noGrp="1"/>
          </p:cNvSpPr>
          <p:nvPr>
            <p:ph type="ftr" sz="quarter" idx="3"/>
          </p:nvPr>
        </p:nvSpPr>
        <p:spPr/>
        <p:txBody>
          <a:bodyPr/>
          <a:lstStyle/>
          <a:p>
            <a:endParaRPr lang="nl-NL" sz="1200" dirty="0">
              <a:solidFill>
                <a:srgbClr val="73BB3C"/>
              </a:solidFill>
            </a:endParaRPr>
          </a:p>
        </p:txBody>
      </p:sp>
      <p:sp>
        <p:nvSpPr>
          <p:cNvPr id="5" name="Tijdelijke aanduiding voor dianummer 4"/>
          <p:cNvSpPr>
            <a:spLocks noGrp="1"/>
          </p:cNvSpPr>
          <p:nvPr>
            <p:ph type="sldNum" sz="quarter" idx="12"/>
          </p:nvPr>
        </p:nvSpPr>
        <p:spPr/>
        <p:txBody>
          <a:bodyPr/>
          <a:lstStyle/>
          <a:p>
            <a:fld id="{3DEFB92D-0E46-8944-92ED-8DF056298BD8}" type="slidenum">
              <a:rPr lang="nl-NL" smtClean="0"/>
              <a:t>41</a:t>
            </a:fld>
            <a:endParaRPr lang="nl-NL" dirty="0"/>
          </a:p>
        </p:txBody>
      </p:sp>
      <p:sp>
        <p:nvSpPr>
          <p:cNvPr id="7" name="Tekstvak 6"/>
          <p:cNvSpPr txBox="1"/>
          <p:nvPr/>
        </p:nvSpPr>
        <p:spPr>
          <a:xfrm>
            <a:off x="980810" y="1010422"/>
            <a:ext cx="4823374" cy="2646878"/>
          </a:xfrm>
          <a:prstGeom prst="rect">
            <a:avLst/>
          </a:prstGeom>
          <a:noFill/>
        </p:spPr>
        <p:txBody>
          <a:bodyPr wrap="square" rtlCol="0">
            <a:spAutoFit/>
          </a:bodyPr>
          <a:lstStyle/>
          <a:p>
            <a:pPr marL="285743" indent="-285743">
              <a:buFont typeface="Wingdings" panose="05000000000000000000" pitchFamily="2" charset="2"/>
              <a:buChar char="Ø"/>
            </a:pPr>
            <a:r>
              <a:rPr lang="nl-BE" sz="1400" dirty="0">
                <a:latin typeface="Arial" panose="020B0604020202020204" pitchFamily="34" charset="0"/>
                <a:cs typeface="Arial" panose="020B0604020202020204" pitchFamily="34" charset="0"/>
              </a:rPr>
              <a:t>Geboren in West-Vlaanderen </a:t>
            </a:r>
            <a:r>
              <a:rPr lang="nl-BE" sz="1400" dirty="0">
                <a:latin typeface="Arial" panose="020B0604020202020204" pitchFamily="34" charset="0"/>
                <a:cs typeface="Arial" panose="020B0604020202020204" pitchFamily="34" charset="0"/>
                <a:sym typeface="Wingdings" panose="05000000000000000000" pitchFamily="2" charset="2"/>
              </a:rPr>
              <a:t> 2011 Limburg</a:t>
            </a:r>
          </a:p>
          <a:p>
            <a:pPr marL="285743" indent="-285743">
              <a:buFont typeface="Wingdings" panose="05000000000000000000" pitchFamily="2" charset="2"/>
              <a:buChar char="Ø"/>
            </a:pPr>
            <a:r>
              <a:rPr lang="nl-BE" sz="1400" dirty="0">
                <a:latin typeface="Arial" panose="020B0604020202020204" pitchFamily="34" charset="0"/>
                <a:cs typeface="Arial" panose="020B0604020202020204" pitchFamily="34" charset="0"/>
              </a:rPr>
              <a:t>1800 </a:t>
            </a:r>
            <a:r>
              <a:rPr lang="nl-BE" sz="1400" dirty="0" err="1">
                <a:latin typeface="Arial" panose="020B0604020202020204" pitchFamily="34" charset="0"/>
                <a:cs typeface="Arial" panose="020B0604020202020204" pitchFamily="34" charset="0"/>
              </a:rPr>
              <a:t>Bryo</a:t>
            </a:r>
            <a:r>
              <a:rPr lang="nl-BE" sz="1400" dirty="0">
                <a:latin typeface="Arial" panose="020B0604020202020204" pitchFamily="34" charset="0"/>
                <a:cs typeface="Arial" panose="020B0604020202020204" pitchFamily="34" charset="0"/>
              </a:rPr>
              <a:t> Ondernemers</a:t>
            </a:r>
          </a:p>
          <a:p>
            <a:pPr marL="285743" indent="-285743">
              <a:buFont typeface="Wingdings" panose="05000000000000000000" pitchFamily="2" charset="2"/>
              <a:buChar char="Ø"/>
            </a:pPr>
            <a:r>
              <a:rPr lang="nl-BE" sz="1400" dirty="0">
                <a:latin typeface="Arial" panose="020B0604020202020204" pitchFamily="34" charset="0"/>
                <a:cs typeface="Arial" panose="020B0604020202020204" pitchFamily="34" charset="0"/>
              </a:rPr>
              <a:t>80% doorstaat zijn eerste levensjaren</a:t>
            </a:r>
          </a:p>
          <a:p>
            <a:pPr marL="285743" indent="-285743">
              <a:buFont typeface="Wingdings" panose="05000000000000000000" pitchFamily="2" charset="2"/>
              <a:buChar char="Ø"/>
            </a:pPr>
            <a:r>
              <a:rPr lang="nl-BE" sz="1400" dirty="0">
                <a:latin typeface="Arial" panose="020B0604020202020204" pitchFamily="34" charset="0"/>
                <a:cs typeface="Arial" panose="020B0604020202020204" pitchFamily="34" charset="0"/>
              </a:rPr>
              <a:t>70% is winstgevend</a:t>
            </a:r>
          </a:p>
          <a:p>
            <a:pPr marL="285743" indent="-285743">
              <a:buFont typeface="Wingdings" panose="05000000000000000000" pitchFamily="2" charset="2"/>
              <a:buChar char="Ø"/>
            </a:pPr>
            <a:endParaRPr lang="nl-BE" sz="1400" dirty="0">
              <a:latin typeface="Arial" panose="020B0604020202020204" pitchFamily="34" charset="0"/>
              <a:cs typeface="Arial" panose="020B0604020202020204" pitchFamily="34" charset="0"/>
            </a:endParaRPr>
          </a:p>
          <a:p>
            <a:pPr marL="285743" indent="-285743">
              <a:buFont typeface="Wingdings" panose="05000000000000000000" pitchFamily="2" charset="2"/>
              <a:buChar char="Ø"/>
            </a:pPr>
            <a:r>
              <a:rPr lang="nl-BE" sz="1400" dirty="0">
                <a:latin typeface="Arial" panose="020B0604020202020204" pitchFamily="34" charset="0"/>
                <a:cs typeface="Arial" panose="020B0604020202020204" pitchFamily="34" charset="0"/>
              </a:rPr>
              <a:t>Startups zonder begeleiding </a:t>
            </a:r>
          </a:p>
          <a:p>
            <a:pPr marL="742931" lvl="1" indent="-285743">
              <a:buFont typeface="Wingdings" panose="05000000000000000000" pitchFamily="2" charset="2"/>
              <a:buChar char="Ø"/>
            </a:pPr>
            <a:r>
              <a:rPr lang="nl-BE" sz="1400" dirty="0">
                <a:latin typeface="Arial" panose="020B0604020202020204" pitchFamily="34" charset="0"/>
                <a:cs typeface="Arial" panose="020B0604020202020204" pitchFamily="34" charset="0"/>
              </a:rPr>
              <a:t>62%</a:t>
            </a:r>
          </a:p>
          <a:p>
            <a:pPr marL="742931" lvl="1" indent="-285743">
              <a:buFont typeface="Wingdings" panose="05000000000000000000" pitchFamily="2" charset="2"/>
              <a:buChar char="Ø"/>
            </a:pPr>
            <a:r>
              <a:rPr lang="nl-BE" sz="1400" dirty="0">
                <a:latin typeface="Arial" panose="020B0604020202020204" pitchFamily="34" charset="0"/>
                <a:cs typeface="Arial" panose="020B0604020202020204" pitchFamily="34" charset="0"/>
              </a:rPr>
              <a:t>51%</a:t>
            </a:r>
          </a:p>
          <a:p>
            <a:pPr lvl="1"/>
            <a:endParaRPr lang="nl-BE" sz="1400" dirty="0">
              <a:latin typeface="Arial" panose="020B0604020202020204" pitchFamily="34" charset="0"/>
              <a:cs typeface="Arial" panose="020B0604020202020204" pitchFamily="34" charset="0"/>
            </a:endParaRPr>
          </a:p>
          <a:p>
            <a:r>
              <a:rPr lang="nl-BE" sz="1200" dirty="0">
                <a:latin typeface="Arial" panose="020B0604020202020204" pitchFamily="34" charset="0"/>
                <a:cs typeface="Arial" panose="020B0604020202020204" pitchFamily="34" charset="0"/>
              </a:rPr>
              <a:t>Bron: De Tijd (6/2017)</a:t>
            </a:r>
          </a:p>
          <a:p>
            <a:endParaRPr lang="nl-BE" sz="1400" dirty="0">
              <a:latin typeface="Arial" panose="020B0604020202020204" pitchFamily="34" charset="0"/>
              <a:cs typeface="Arial" panose="020B0604020202020204" pitchFamily="34" charset="0"/>
            </a:endParaRPr>
          </a:p>
          <a:p>
            <a:endParaRPr lang="nl-BE" sz="1400" dirty="0">
              <a:latin typeface="Arial" panose="020B0604020202020204" pitchFamily="34" charset="0"/>
              <a:cs typeface="Arial" panose="020B0604020202020204" pitchFamily="34" charset="0"/>
            </a:endParaRPr>
          </a:p>
        </p:txBody>
      </p:sp>
      <p:sp>
        <p:nvSpPr>
          <p:cNvPr id="8" name="Titel 1"/>
          <p:cNvSpPr txBox="1">
            <a:spLocks/>
          </p:cNvSpPr>
          <p:nvPr/>
        </p:nvSpPr>
        <p:spPr>
          <a:xfrm>
            <a:off x="980810" y="15172"/>
            <a:ext cx="7594983" cy="905388"/>
          </a:xfrm>
          <a:prstGeom prst="rect">
            <a:avLst/>
          </a:prstGeom>
        </p:spPr>
        <p:txBody>
          <a:bodyPr vert="horz" lIns="68580" tIns="34290" rIns="68580" bIns="34290" rtlCol="0" anchor="ctr">
            <a:normAutofit/>
          </a:bodyPr>
          <a:lstStyle>
            <a:lvl1pPr algn="ctr">
              <a:lnSpc>
                <a:spcPct val="90000"/>
              </a:lnSpc>
              <a:spcBef>
                <a:spcPct val="0"/>
              </a:spcBef>
              <a:buNone/>
              <a:defRPr sz="4500" b="1">
                <a:solidFill>
                  <a:srgbClr val="73BB3C"/>
                </a:solidFill>
                <a:latin typeface="Arial"/>
                <a:ea typeface="+mj-ea"/>
                <a:cs typeface="Arial"/>
              </a:defRPr>
            </a:lvl1pPr>
          </a:lstStyle>
          <a:p>
            <a:r>
              <a:rPr lang="en-US" sz="3375" dirty="0" err="1"/>
              <a:t>Bryo</a:t>
            </a:r>
            <a:r>
              <a:rPr lang="en-US" sz="3375" dirty="0"/>
              <a:t> – Facts &amp; Figures </a:t>
            </a:r>
            <a:endParaRPr lang="nl-NL" sz="3375" dirty="0"/>
          </a:p>
        </p:txBody>
      </p:sp>
      <p:pic>
        <p:nvPicPr>
          <p:cNvPr id="9" name="Afbeelding 8"/>
          <p:cNvPicPr>
            <a:picLocks noChangeAspect="1"/>
          </p:cNvPicPr>
          <p:nvPr/>
        </p:nvPicPr>
        <p:blipFill rotWithShape="1">
          <a:blip r:embed="rId3"/>
          <a:srcRect l="16287" t="24991" r="8290" b="16123"/>
          <a:stretch/>
        </p:blipFill>
        <p:spPr>
          <a:xfrm>
            <a:off x="3014301" y="2703327"/>
            <a:ext cx="2677236" cy="1569312"/>
          </a:xfrm>
          <a:prstGeom prst="rect">
            <a:avLst/>
          </a:prstGeom>
        </p:spPr>
      </p:pic>
      <p:pic>
        <p:nvPicPr>
          <p:cNvPr id="10" name="Afbeelding 9">
            <a:extLst>
              <a:ext uri="{FF2B5EF4-FFF2-40B4-BE49-F238E27FC236}">
                <a16:creationId xmlns:a16="http://schemas.microsoft.com/office/drawing/2014/main" id="{89606C46-D2C5-419E-BC37-873A5C259B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20700" cy="1511822"/>
          </a:xfrm>
          <a:prstGeom prst="rect">
            <a:avLst/>
          </a:prstGeom>
        </p:spPr>
      </p:pic>
      <p:sp>
        <p:nvSpPr>
          <p:cNvPr id="11" name="Rechthoek 10">
            <a:extLst>
              <a:ext uri="{FF2B5EF4-FFF2-40B4-BE49-F238E27FC236}">
                <a16:creationId xmlns:a16="http://schemas.microsoft.com/office/drawing/2014/main" id="{2E8075C4-5E94-438F-879D-4716EC276D7F}"/>
              </a:ext>
            </a:extLst>
          </p:cNvPr>
          <p:cNvSpPr/>
          <p:nvPr/>
        </p:nvSpPr>
        <p:spPr>
          <a:xfrm>
            <a:off x="0" y="1501477"/>
            <a:ext cx="916598" cy="3642023"/>
          </a:xfrm>
          <a:prstGeom prst="rect">
            <a:avLst/>
          </a:prstGeom>
          <a:solidFill>
            <a:srgbClr val="7FC241"/>
          </a:solidFill>
          <a:ln>
            <a:solidFill>
              <a:srgbClr val="7FC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rgbClr val="7FC241"/>
              </a:solidFill>
            </a:endParaRPr>
          </a:p>
        </p:txBody>
      </p:sp>
      <p:pic>
        <p:nvPicPr>
          <p:cNvPr id="12" name="Afbeelding 11">
            <a:extLst>
              <a:ext uri="{FF2B5EF4-FFF2-40B4-BE49-F238E27FC236}">
                <a16:creationId xmlns:a16="http://schemas.microsoft.com/office/drawing/2014/main" id="{787BF707-4C43-4D40-B82A-8E044A970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2044" y="4565092"/>
            <a:ext cx="2491956" cy="578408"/>
          </a:xfrm>
          <a:prstGeom prst="rect">
            <a:avLst/>
          </a:prstGeom>
        </p:spPr>
      </p:pic>
    </p:spTree>
    <p:extLst>
      <p:ext uri="{BB962C8B-B14F-4D97-AF65-F5344CB8AC3E}">
        <p14:creationId xmlns:p14="http://schemas.microsoft.com/office/powerpoint/2010/main" val="634954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5E8CE9-879F-440C-97BA-E4533F72079D}"/>
              </a:ext>
            </a:extLst>
          </p:cNvPr>
          <p:cNvSpPr>
            <a:spLocks noGrp="1"/>
          </p:cNvSpPr>
          <p:nvPr>
            <p:ph type="title"/>
          </p:nvPr>
        </p:nvSpPr>
        <p:spPr>
          <a:xfrm>
            <a:off x="1143550" y="161061"/>
            <a:ext cx="7886700" cy="994172"/>
          </a:xfrm>
        </p:spPr>
        <p:txBody>
          <a:bodyPr>
            <a:normAutofit/>
          </a:bodyPr>
          <a:lstStyle/>
          <a:p>
            <a:pPr algn="ctr"/>
            <a:r>
              <a:rPr lang="en-US" dirty="0" err="1">
                <a:solidFill>
                  <a:srgbClr val="7FC241"/>
                </a:solidFill>
                <a:latin typeface="Arial" panose="020B0604020202020204" pitchFamily="34" charset="0"/>
                <a:cs typeface="Arial" panose="020B0604020202020204" pitchFamily="34" charset="0"/>
              </a:rPr>
              <a:t>Voor</a:t>
            </a:r>
            <a:r>
              <a:rPr lang="en-US" dirty="0">
                <a:solidFill>
                  <a:srgbClr val="7FC241"/>
                </a:solidFill>
                <a:latin typeface="Arial" panose="020B0604020202020204" pitchFamily="34" charset="0"/>
                <a:cs typeface="Arial" panose="020B0604020202020204" pitchFamily="34" charset="0"/>
              </a:rPr>
              <a:t> </a:t>
            </a:r>
            <a:r>
              <a:rPr lang="en-US" dirty="0" err="1">
                <a:solidFill>
                  <a:srgbClr val="7FC241"/>
                </a:solidFill>
                <a:latin typeface="Arial" panose="020B0604020202020204" pitchFamily="34" charset="0"/>
                <a:cs typeface="Arial" panose="020B0604020202020204" pitchFamily="34" charset="0"/>
              </a:rPr>
              <a:t>wie</a:t>
            </a:r>
            <a:r>
              <a:rPr lang="en-US" dirty="0">
                <a:solidFill>
                  <a:srgbClr val="7FC241"/>
                </a:solidFill>
                <a:latin typeface="Arial" panose="020B0604020202020204" pitchFamily="34" charset="0"/>
                <a:cs typeface="Arial" panose="020B0604020202020204" pitchFamily="34" charset="0"/>
              </a:rPr>
              <a:t> is Bryo?</a:t>
            </a:r>
            <a:endParaRPr lang="nl-BE" sz="3375" dirty="0">
              <a:solidFill>
                <a:srgbClr val="7FC241"/>
              </a:solidFill>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945B6930-14EA-4CD9-A89E-8774B1F0D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0700" cy="1511822"/>
          </a:xfrm>
          <a:prstGeom prst="rect">
            <a:avLst/>
          </a:prstGeom>
        </p:spPr>
      </p:pic>
      <p:sp>
        <p:nvSpPr>
          <p:cNvPr id="5" name="Rechthoek 4">
            <a:extLst>
              <a:ext uri="{FF2B5EF4-FFF2-40B4-BE49-F238E27FC236}">
                <a16:creationId xmlns:a16="http://schemas.microsoft.com/office/drawing/2014/main" id="{70E00620-9D6F-42CF-91EE-46671BA8FA8D}"/>
              </a:ext>
            </a:extLst>
          </p:cNvPr>
          <p:cNvSpPr/>
          <p:nvPr/>
        </p:nvSpPr>
        <p:spPr>
          <a:xfrm>
            <a:off x="0" y="1501477"/>
            <a:ext cx="916598" cy="3642023"/>
          </a:xfrm>
          <a:prstGeom prst="rect">
            <a:avLst/>
          </a:prstGeom>
          <a:solidFill>
            <a:srgbClr val="7FC241"/>
          </a:solidFill>
          <a:ln>
            <a:solidFill>
              <a:srgbClr val="7FC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rgbClr val="7FC241"/>
              </a:solidFill>
            </a:endParaRPr>
          </a:p>
        </p:txBody>
      </p:sp>
      <p:pic>
        <p:nvPicPr>
          <p:cNvPr id="8" name="Afbeelding 7" descr="bryo powerpoint basis groen.jpg">
            <a:extLst>
              <a:ext uri="{FF2B5EF4-FFF2-40B4-BE49-F238E27FC236}">
                <a16:creationId xmlns:a16="http://schemas.microsoft.com/office/drawing/2014/main" id="{DB293CFA-09A1-4B8D-8862-92C542BF12C9}"/>
              </a:ext>
            </a:extLst>
          </p:cNvPr>
          <p:cNvPicPr>
            <a:picLocks noChangeAspect="1"/>
          </p:cNvPicPr>
          <p:nvPr/>
        </p:nvPicPr>
        <p:blipFill rotWithShape="1">
          <a:blip r:embed="rId3">
            <a:extLst>
              <a:ext uri="{28A0092B-C50C-407E-A947-70E740481C1C}">
                <a14:useLocalDpi xmlns:a14="http://schemas.microsoft.com/office/drawing/2010/main" val="0"/>
              </a:ext>
            </a:extLst>
          </a:blip>
          <a:srcRect l="4725" t="25235" r="65067"/>
          <a:stretch/>
        </p:blipFill>
        <p:spPr>
          <a:xfrm>
            <a:off x="6963508" y="910776"/>
            <a:ext cx="2180492" cy="4007181"/>
          </a:xfrm>
          <a:prstGeom prst="rect">
            <a:avLst/>
          </a:prstGeom>
        </p:spPr>
      </p:pic>
      <p:sp>
        <p:nvSpPr>
          <p:cNvPr id="9" name="Tijdelijke aanduiding voor inhoud 2">
            <a:extLst>
              <a:ext uri="{FF2B5EF4-FFF2-40B4-BE49-F238E27FC236}">
                <a16:creationId xmlns:a16="http://schemas.microsoft.com/office/drawing/2014/main" id="{CCD55193-53FD-4F4E-8452-F939684F8339}"/>
              </a:ext>
            </a:extLst>
          </p:cNvPr>
          <p:cNvSpPr txBox="1">
            <a:spLocks/>
          </p:cNvSpPr>
          <p:nvPr/>
        </p:nvSpPr>
        <p:spPr>
          <a:xfrm>
            <a:off x="1170777" y="913672"/>
            <a:ext cx="1572423" cy="2443841"/>
          </a:xfrm>
          <a:prstGeom prst="rect">
            <a:avLst/>
          </a:prstGeom>
        </p:spPr>
        <p:txBody>
          <a:bodyPr/>
          <a:lstStyle>
            <a:lvl1pPr marL="0" indent="0" algn="l" defTabSz="457200" rtl="0" eaLnBrk="1" latinLnBrk="0" hangingPunct="1">
              <a:spcBef>
                <a:spcPct val="20000"/>
              </a:spcBef>
              <a:buFontTx/>
              <a:buNone/>
              <a:defRPr sz="2800" b="1"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b="1" i="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
              <a:defRPr sz="2400" b="1"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Font typeface="Arial"/>
              <a:buChar char="–"/>
              <a:defRPr sz="2000" b="1" i="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2000" b="1" i="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BE" sz="1500" dirty="0" err="1">
                <a:solidFill>
                  <a:srgbClr val="00B050"/>
                </a:solidFill>
                <a:latin typeface="Arial" panose="020B0604020202020204" pitchFamily="34" charset="0"/>
                <a:cs typeface="Arial" panose="020B0604020202020204" pitchFamily="34" charset="0"/>
              </a:rPr>
              <a:t>BR</a:t>
            </a:r>
            <a:r>
              <a:rPr lang="nl-BE" sz="1500" dirty="0" err="1">
                <a:latin typeface="Arial" panose="020B0604020202020204" pitchFamily="34" charset="0"/>
                <a:cs typeface="Arial" panose="020B0604020202020204" pitchFamily="34" charset="0"/>
              </a:rPr>
              <a:t>ight</a:t>
            </a:r>
            <a:endParaRPr lang="nl-BE" sz="1500" dirty="0">
              <a:latin typeface="Arial" panose="020B0604020202020204" pitchFamily="34" charset="0"/>
              <a:cs typeface="Arial" panose="020B0604020202020204" pitchFamily="34" charset="0"/>
            </a:endParaRPr>
          </a:p>
          <a:p>
            <a:pPr algn="ctr"/>
            <a:r>
              <a:rPr lang="nl-BE" sz="1200" b="0" dirty="0">
                <a:latin typeface="Arial" panose="020B0604020202020204" pitchFamily="34" charset="0"/>
                <a:cs typeface="Arial" panose="020B0604020202020204" pitchFamily="34" charset="0"/>
              </a:rPr>
              <a:t>Personen met ondernemersdrive, die geloven in de kracht van de kruisbestuiving tussen gelijkgestemde profielen met verschillende achtergronden</a:t>
            </a:r>
          </a:p>
          <a:p>
            <a:pPr marL="214313" indent="-214313" algn="ctr">
              <a:buFont typeface="Arial" panose="020B0604020202020204" pitchFamily="34" charset="0"/>
              <a:buChar char="•"/>
            </a:pPr>
            <a:endParaRPr lang="nl-BE" sz="1200" dirty="0"/>
          </a:p>
          <a:p>
            <a:pPr marL="214313" indent="-214313" algn="ctr">
              <a:buFont typeface="Arial" panose="020B0604020202020204" pitchFamily="34" charset="0"/>
              <a:buChar char="•"/>
            </a:pPr>
            <a:endParaRPr lang="nl-BE" sz="1200" dirty="0"/>
          </a:p>
          <a:p>
            <a:pPr algn="ctr"/>
            <a:endParaRPr lang="en-US" sz="1200" dirty="0"/>
          </a:p>
          <a:p>
            <a:pPr algn="ctr"/>
            <a:endParaRPr lang="en-US" sz="1200" dirty="0"/>
          </a:p>
        </p:txBody>
      </p:sp>
      <p:sp>
        <p:nvSpPr>
          <p:cNvPr id="10" name="Tijdelijke aanduiding voor inhoud 2">
            <a:extLst>
              <a:ext uri="{FF2B5EF4-FFF2-40B4-BE49-F238E27FC236}">
                <a16:creationId xmlns:a16="http://schemas.microsoft.com/office/drawing/2014/main" id="{63A5B93E-104F-4E16-A332-0E77E13BD631}"/>
              </a:ext>
            </a:extLst>
          </p:cNvPr>
          <p:cNvSpPr txBox="1">
            <a:spLocks/>
          </p:cNvSpPr>
          <p:nvPr/>
        </p:nvSpPr>
        <p:spPr>
          <a:xfrm>
            <a:off x="2944717" y="913672"/>
            <a:ext cx="1599650" cy="2443841"/>
          </a:xfrm>
          <a:prstGeom prst="rect">
            <a:avLst/>
          </a:prstGeom>
        </p:spPr>
        <p:txBody>
          <a:bodyPr/>
          <a:lstStyle>
            <a:lvl1pPr marL="0" indent="0" algn="l" defTabSz="457200" rtl="0" eaLnBrk="1" latinLnBrk="0" hangingPunct="1">
              <a:spcBef>
                <a:spcPct val="20000"/>
              </a:spcBef>
              <a:buFontTx/>
              <a:buNone/>
              <a:defRPr sz="2800" b="1"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b="1" i="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
              <a:defRPr sz="2400" b="1"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Font typeface="Arial"/>
              <a:buChar char="–"/>
              <a:defRPr sz="2000" b="1" i="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2000" b="1" i="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BE" sz="1500" dirty="0" err="1">
                <a:solidFill>
                  <a:srgbClr val="00B050"/>
                </a:solidFill>
                <a:latin typeface="Arial" panose="020B0604020202020204" pitchFamily="34" charset="0"/>
                <a:cs typeface="Arial" panose="020B0604020202020204" pitchFamily="34" charset="0"/>
              </a:rPr>
              <a:t>YO</a:t>
            </a:r>
            <a:r>
              <a:rPr lang="nl-BE" sz="1500" dirty="0" err="1">
                <a:latin typeface="Arial" panose="020B0604020202020204" pitchFamily="34" charset="0"/>
                <a:cs typeface="Arial" panose="020B0604020202020204" pitchFamily="34" charset="0"/>
              </a:rPr>
              <a:t>ung</a:t>
            </a:r>
            <a:endParaRPr lang="nl-BE" sz="1500" dirty="0">
              <a:latin typeface="Arial" panose="020B0604020202020204" pitchFamily="34" charset="0"/>
              <a:cs typeface="Arial" panose="020B0604020202020204" pitchFamily="34" charset="0"/>
            </a:endParaRPr>
          </a:p>
          <a:p>
            <a:pPr marL="0" lvl="1" indent="0" algn="ctr">
              <a:buNone/>
            </a:pPr>
            <a:r>
              <a:rPr lang="nl-BE" sz="1200" b="0" dirty="0">
                <a:solidFill>
                  <a:schemeClr val="tx1"/>
                </a:solidFill>
                <a:latin typeface="Arial" panose="020B0604020202020204" pitchFamily="34" charset="0"/>
                <a:cs typeface="Arial" panose="020B0604020202020204" pitchFamily="34" charset="0"/>
              </a:rPr>
              <a:t>Leeftijd is indicatief, primair is dat je “</a:t>
            </a:r>
            <a:r>
              <a:rPr lang="nl-BE" sz="1200" b="0" dirty="0" err="1">
                <a:solidFill>
                  <a:schemeClr val="tx1"/>
                </a:solidFill>
                <a:latin typeface="Arial" panose="020B0604020202020204" pitchFamily="34" charset="0"/>
                <a:cs typeface="Arial" panose="020B0604020202020204" pitchFamily="34" charset="0"/>
              </a:rPr>
              <a:t>young</a:t>
            </a:r>
            <a:r>
              <a:rPr lang="nl-BE" sz="1200" b="0" dirty="0">
                <a:solidFill>
                  <a:schemeClr val="tx1"/>
                </a:solidFill>
                <a:latin typeface="Arial" panose="020B0604020202020204" pitchFamily="34" charset="0"/>
                <a:cs typeface="Arial" panose="020B0604020202020204" pitchFamily="34" charset="0"/>
              </a:rPr>
              <a:t> at </a:t>
            </a:r>
            <a:r>
              <a:rPr lang="nl-BE" sz="1200" b="0" dirty="0" err="1">
                <a:solidFill>
                  <a:schemeClr val="tx1"/>
                </a:solidFill>
                <a:latin typeface="Arial" panose="020B0604020202020204" pitchFamily="34" charset="0"/>
                <a:cs typeface="Arial" panose="020B0604020202020204" pitchFamily="34" charset="0"/>
              </a:rPr>
              <a:t>heart</a:t>
            </a:r>
            <a:r>
              <a:rPr lang="nl-BE" sz="1200" b="0" dirty="0">
                <a:solidFill>
                  <a:schemeClr val="tx1"/>
                </a:solidFill>
                <a:latin typeface="Arial" panose="020B0604020202020204" pitchFamily="34" charset="0"/>
                <a:cs typeface="Arial" panose="020B0604020202020204" pitchFamily="34" charset="0"/>
              </a:rPr>
              <a:t>” bent</a:t>
            </a:r>
          </a:p>
          <a:p>
            <a:pPr algn="ctr"/>
            <a:endParaRPr lang="nl-BE" sz="1200" dirty="0"/>
          </a:p>
          <a:p>
            <a:pPr marL="214313" indent="-214313" algn="ctr">
              <a:buFont typeface="Arial" panose="020B0604020202020204" pitchFamily="34" charset="0"/>
              <a:buChar char="•"/>
            </a:pPr>
            <a:endParaRPr lang="nl-BE" sz="1200" dirty="0"/>
          </a:p>
          <a:p>
            <a:pPr algn="ctr"/>
            <a:endParaRPr lang="en-US" sz="1200" dirty="0"/>
          </a:p>
          <a:p>
            <a:pPr algn="ctr"/>
            <a:endParaRPr lang="en-US" sz="1200" dirty="0"/>
          </a:p>
        </p:txBody>
      </p:sp>
      <p:sp>
        <p:nvSpPr>
          <p:cNvPr id="11" name="Tijdelijke aanduiding voor inhoud 2">
            <a:extLst>
              <a:ext uri="{FF2B5EF4-FFF2-40B4-BE49-F238E27FC236}">
                <a16:creationId xmlns:a16="http://schemas.microsoft.com/office/drawing/2014/main" id="{AA79212A-31F3-4D7D-9307-49DA4294404E}"/>
              </a:ext>
            </a:extLst>
          </p:cNvPr>
          <p:cNvSpPr txBox="1">
            <a:spLocks/>
          </p:cNvSpPr>
          <p:nvPr/>
        </p:nvSpPr>
        <p:spPr>
          <a:xfrm>
            <a:off x="4745884" y="910776"/>
            <a:ext cx="1568321" cy="897264"/>
          </a:xfrm>
          <a:prstGeom prst="rect">
            <a:avLst/>
          </a:prstGeom>
        </p:spPr>
        <p:txBody>
          <a:bodyPr/>
          <a:lstStyle>
            <a:lvl1pPr marL="0" indent="0" algn="l" defTabSz="457200" rtl="0" eaLnBrk="1" latinLnBrk="0" hangingPunct="1">
              <a:spcBef>
                <a:spcPct val="20000"/>
              </a:spcBef>
              <a:buFontTx/>
              <a:buNone/>
              <a:defRPr sz="2800" b="1"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b="1" i="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
              <a:defRPr sz="2400" b="1"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Font typeface="Arial"/>
              <a:buChar char="–"/>
              <a:defRPr sz="2000" b="1" i="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2000" b="1" i="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BE" sz="1500" dirty="0">
                <a:latin typeface="Arial" panose="020B0604020202020204" pitchFamily="34" charset="0"/>
                <a:cs typeface="Arial" panose="020B0604020202020204" pitchFamily="34" charset="0"/>
              </a:rPr>
              <a:t>Open </a:t>
            </a:r>
            <a:r>
              <a:rPr lang="nl-BE" sz="1500" dirty="0" err="1">
                <a:latin typeface="Arial" panose="020B0604020202020204" pitchFamily="34" charset="0"/>
                <a:cs typeface="Arial" panose="020B0604020202020204" pitchFamily="34" charset="0"/>
              </a:rPr>
              <a:t>minded</a:t>
            </a:r>
            <a:endParaRPr lang="nl-BE" sz="1500" dirty="0">
              <a:latin typeface="Arial" panose="020B0604020202020204" pitchFamily="34" charset="0"/>
              <a:cs typeface="Arial" panose="020B0604020202020204" pitchFamily="34" charset="0"/>
            </a:endParaRPr>
          </a:p>
          <a:p>
            <a:pPr marL="0" lvl="1" indent="0" algn="ctr">
              <a:buNone/>
            </a:pPr>
            <a:r>
              <a:rPr lang="nl-BE" sz="1200" b="0" dirty="0">
                <a:solidFill>
                  <a:schemeClr val="tx1"/>
                </a:solidFill>
                <a:latin typeface="Arial" panose="020B0604020202020204" pitchFamily="34" charset="0"/>
                <a:cs typeface="Arial" panose="020B0604020202020204" pitchFamily="34" charset="0"/>
              </a:rPr>
              <a:t>Bereidheid om vernieuwend na te denken over het business model</a:t>
            </a:r>
          </a:p>
          <a:p>
            <a:pPr marL="0" lvl="1" indent="0" algn="ctr">
              <a:buNone/>
            </a:pPr>
            <a:endParaRPr lang="nl-BE" sz="750" b="0" dirty="0">
              <a:solidFill>
                <a:schemeClr val="tx1"/>
              </a:solidFill>
              <a:latin typeface="Arial" panose="020B0604020202020204" pitchFamily="34" charset="0"/>
              <a:cs typeface="Arial" panose="020B0604020202020204" pitchFamily="34" charset="0"/>
            </a:endParaRPr>
          </a:p>
          <a:p>
            <a:pPr marL="0" lvl="1" indent="0" algn="ctr">
              <a:buNone/>
            </a:pPr>
            <a:r>
              <a:rPr lang="nl-BE" sz="1200" b="0" dirty="0">
                <a:solidFill>
                  <a:schemeClr val="tx1"/>
                </a:solidFill>
                <a:latin typeface="Arial" panose="020B0604020202020204" pitchFamily="34" charset="0"/>
                <a:cs typeface="Arial" panose="020B0604020202020204" pitchFamily="34" charset="0"/>
              </a:rPr>
              <a:t>Dus: niet noodzakelijk de bakker om de hoek maar eerder de ondernemer die wil nadenken over het concept van Le </a:t>
            </a:r>
            <a:r>
              <a:rPr lang="nl-BE" sz="1200" b="0" dirty="0" err="1">
                <a:solidFill>
                  <a:schemeClr val="tx1"/>
                </a:solidFill>
                <a:latin typeface="Arial" panose="020B0604020202020204" pitchFamily="34" charset="0"/>
                <a:cs typeface="Arial" panose="020B0604020202020204" pitchFamily="34" charset="0"/>
              </a:rPr>
              <a:t>Pain</a:t>
            </a:r>
            <a:r>
              <a:rPr lang="nl-BE" sz="1200" b="0" dirty="0">
                <a:solidFill>
                  <a:schemeClr val="tx1"/>
                </a:solidFill>
                <a:latin typeface="Arial" panose="020B0604020202020204" pitchFamily="34" charset="0"/>
                <a:cs typeface="Arial" panose="020B0604020202020204" pitchFamily="34" charset="0"/>
              </a:rPr>
              <a:t> </a:t>
            </a:r>
            <a:r>
              <a:rPr lang="nl-BE" sz="1200" b="0" dirty="0" err="1">
                <a:solidFill>
                  <a:schemeClr val="tx1"/>
                </a:solidFill>
                <a:latin typeface="Arial" panose="020B0604020202020204" pitchFamily="34" charset="0"/>
                <a:cs typeface="Arial" panose="020B0604020202020204" pitchFamily="34" charset="0"/>
              </a:rPr>
              <a:t>Quotidien</a:t>
            </a:r>
            <a:r>
              <a:rPr lang="nl-BE" sz="1200" b="0" dirty="0">
                <a:solidFill>
                  <a:schemeClr val="tx1"/>
                </a:solidFill>
                <a:latin typeface="Arial" panose="020B0604020202020204" pitchFamily="34" charset="0"/>
                <a:cs typeface="Arial" panose="020B0604020202020204" pitchFamily="34" charset="0"/>
              </a:rPr>
              <a:t>.</a:t>
            </a:r>
          </a:p>
          <a:p>
            <a:pPr marL="0" lvl="1" indent="0" algn="ctr">
              <a:buNone/>
            </a:pPr>
            <a:endParaRPr lang="nl-BE" sz="1200" b="0" dirty="0">
              <a:solidFill>
                <a:schemeClr val="tx1"/>
              </a:solidFill>
              <a:latin typeface="Arial" panose="020B0604020202020204" pitchFamily="34" charset="0"/>
              <a:cs typeface="Arial" panose="020B0604020202020204" pitchFamily="34" charset="0"/>
            </a:endParaRPr>
          </a:p>
          <a:p>
            <a:pPr marL="0" lvl="1" indent="0" algn="ctr">
              <a:buNone/>
            </a:pPr>
            <a:endParaRPr lang="nl-BE" sz="1200" b="0" dirty="0">
              <a:solidFill>
                <a:schemeClr val="tx1"/>
              </a:solidFill>
              <a:latin typeface="Times New Roman" panose="02020603050405020304" pitchFamily="18" charset="0"/>
              <a:cs typeface="Times New Roman" panose="02020603050405020304" pitchFamily="18" charset="0"/>
            </a:endParaRPr>
          </a:p>
          <a:p>
            <a:pPr algn="ctr"/>
            <a:r>
              <a:rPr lang="nl-BE" sz="1200" dirty="0"/>
              <a:t> </a:t>
            </a:r>
          </a:p>
          <a:p>
            <a:pPr algn="ctr"/>
            <a:endParaRPr lang="nl-BE" sz="1200" b="0" dirty="0">
              <a:latin typeface="Times New Roman" panose="02020603050405020304" pitchFamily="18" charset="0"/>
              <a:cs typeface="Times New Roman" panose="02020603050405020304" pitchFamily="18" charset="0"/>
            </a:endParaRPr>
          </a:p>
          <a:p>
            <a:pPr algn="ctr"/>
            <a:endParaRPr lang="en-US" sz="1200" dirty="0"/>
          </a:p>
        </p:txBody>
      </p:sp>
      <p:sp>
        <p:nvSpPr>
          <p:cNvPr id="13" name="Tijdelijke aanduiding voor inhoud 2">
            <a:extLst>
              <a:ext uri="{FF2B5EF4-FFF2-40B4-BE49-F238E27FC236}">
                <a16:creationId xmlns:a16="http://schemas.microsoft.com/office/drawing/2014/main" id="{F7484F4C-965E-46D9-B789-0E519E43DC66}"/>
              </a:ext>
            </a:extLst>
          </p:cNvPr>
          <p:cNvSpPr txBox="1">
            <a:spLocks/>
          </p:cNvSpPr>
          <p:nvPr/>
        </p:nvSpPr>
        <p:spPr>
          <a:xfrm>
            <a:off x="1143550" y="3689151"/>
            <a:ext cx="5170655" cy="578621"/>
          </a:xfrm>
          <a:prstGeom prst="rect">
            <a:avLst/>
          </a:prstGeom>
        </p:spPr>
        <p:txBody>
          <a:bodyPr/>
          <a:lstStyle>
            <a:lvl1pPr marL="0" indent="0" algn="l" defTabSz="457200" rtl="0" eaLnBrk="1" latinLnBrk="0" hangingPunct="1">
              <a:spcBef>
                <a:spcPct val="20000"/>
              </a:spcBef>
              <a:buFontTx/>
              <a:buNone/>
              <a:defRPr sz="2800" b="1"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b="1" i="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
              <a:defRPr sz="2400" b="1"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Font typeface="Arial"/>
              <a:buChar char="–"/>
              <a:defRPr sz="2000" b="1" i="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2000" b="1" i="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BE" sz="1200" dirty="0">
                <a:latin typeface="Arial" panose="020B0604020202020204" pitchFamily="34" charset="0"/>
                <a:cs typeface="Arial" panose="020B0604020202020204" pitchFamily="34" charset="0"/>
              </a:rPr>
              <a:t>Gedreven (pre)starters in alle sectoren</a:t>
            </a:r>
          </a:p>
          <a:p>
            <a:pPr marL="0" lvl="1" indent="0" algn="ctr">
              <a:buNone/>
            </a:pPr>
            <a:r>
              <a:rPr lang="nl-BE" sz="1200" b="0" dirty="0">
                <a:solidFill>
                  <a:schemeClr val="tx1"/>
                </a:solidFill>
                <a:latin typeface="Arial" panose="020B0604020202020204" pitchFamily="34" charset="0"/>
                <a:cs typeface="Arial" panose="020B0604020202020204" pitchFamily="34" charset="0"/>
              </a:rPr>
              <a:t>Gelooft  in zijn vernieuwende ideeën en laat zich niet snel uit zijn lood slaan; wil er alles aan doen om binnen de 2 jaar of sneller een eigen zaak op te starten; weet van aanpakken en is een volhouder.</a:t>
            </a:r>
          </a:p>
          <a:p>
            <a:pPr algn="ctr"/>
            <a:endParaRPr lang="nl-BE" sz="1200" dirty="0"/>
          </a:p>
          <a:p>
            <a:pPr marL="214313" indent="-214313" algn="ctr">
              <a:buFont typeface="Arial" panose="020B0604020202020204" pitchFamily="34" charset="0"/>
              <a:buChar char="•"/>
            </a:pPr>
            <a:endParaRPr lang="nl-BE" sz="1200" dirty="0"/>
          </a:p>
          <a:p>
            <a:pPr marL="214313" indent="-214313" algn="ctr">
              <a:buFont typeface="Arial" panose="020B0604020202020204" pitchFamily="34" charset="0"/>
              <a:buChar char="•"/>
            </a:pPr>
            <a:endParaRPr lang="nl-BE" sz="1200" dirty="0"/>
          </a:p>
          <a:p>
            <a:pPr algn="ctr"/>
            <a:endParaRPr lang="en-US" sz="1200" dirty="0"/>
          </a:p>
          <a:p>
            <a:pPr algn="ctr"/>
            <a:endParaRPr lang="en-US" sz="1200" dirty="0"/>
          </a:p>
        </p:txBody>
      </p:sp>
    </p:spTree>
    <p:extLst>
      <p:ext uri="{BB962C8B-B14F-4D97-AF65-F5344CB8AC3E}">
        <p14:creationId xmlns:p14="http://schemas.microsoft.com/office/powerpoint/2010/main" val="39699048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5E8CE9-879F-440C-97BA-E4533F72079D}"/>
              </a:ext>
            </a:extLst>
          </p:cNvPr>
          <p:cNvSpPr>
            <a:spLocks noGrp="1"/>
          </p:cNvSpPr>
          <p:nvPr>
            <p:ph type="title"/>
          </p:nvPr>
        </p:nvSpPr>
        <p:spPr>
          <a:xfrm>
            <a:off x="1050681" y="258825"/>
            <a:ext cx="7886700" cy="994172"/>
          </a:xfrm>
        </p:spPr>
        <p:txBody>
          <a:bodyPr>
            <a:normAutofit/>
          </a:bodyPr>
          <a:lstStyle/>
          <a:p>
            <a:pPr algn="ctr"/>
            <a:r>
              <a:rPr lang="nl-BE" sz="3375" dirty="0"/>
              <a:t>4 Pijlers</a:t>
            </a:r>
          </a:p>
        </p:txBody>
      </p:sp>
      <p:pic>
        <p:nvPicPr>
          <p:cNvPr id="4" name="Afbeelding 3">
            <a:extLst>
              <a:ext uri="{FF2B5EF4-FFF2-40B4-BE49-F238E27FC236}">
                <a16:creationId xmlns:a16="http://schemas.microsoft.com/office/drawing/2014/main" id="{945B6930-14EA-4CD9-A89E-8774B1F0D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34"/>
            <a:ext cx="920700" cy="1518857"/>
          </a:xfrm>
          <a:prstGeom prst="rect">
            <a:avLst/>
          </a:prstGeom>
        </p:spPr>
      </p:pic>
      <p:sp>
        <p:nvSpPr>
          <p:cNvPr id="5" name="Rechthoek 4">
            <a:extLst>
              <a:ext uri="{FF2B5EF4-FFF2-40B4-BE49-F238E27FC236}">
                <a16:creationId xmlns:a16="http://schemas.microsoft.com/office/drawing/2014/main" id="{70E00620-9D6F-42CF-91EE-46671BA8FA8D}"/>
              </a:ext>
            </a:extLst>
          </p:cNvPr>
          <p:cNvSpPr/>
          <p:nvPr/>
        </p:nvSpPr>
        <p:spPr>
          <a:xfrm>
            <a:off x="4102" y="1511823"/>
            <a:ext cx="916598" cy="3642023"/>
          </a:xfrm>
          <a:prstGeom prst="rect">
            <a:avLst/>
          </a:prstGeom>
          <a:solidFill>
            <a:srgbClr val="7FC241"/>
          </a:solidFill>
          <a:ln>
            <a:solidFill>
              <a:srgbClr val="7FC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rgbClr val="7FC241"/>
              </a:solidFill>
            </a:endParaRPr>
          </a:p>
        </p:txBody>
      </p:sp>
      <p:sp>
        <p:nvSpPr>
          <p:cNvPr id="3" name="Gelijkbenige driehoek 2">
            <a:extLst>
              <a:ext uri="{FF2B5EF4-FFF2-40B4-BE49-F238E27FC236}">
                <a16:creationId xmlns:a16="http://schemas.microsoft.com/office/drawing/2014/main" id="{C03C5A13-D381-4432-996E-DBE353ED8625}"/>
              </a:ext>
            </a:extLst>
          </p:cNvPr>
          <p:cNvSpPr/>
          <p:nvPr/>
        </p:nvSpPr>
        <p:spPr>
          <a:xfrm>
            <a:off x="2289517" y="855108"/>
            <a:ext cx="5409027" cy="780757"/>
          </a:xfrm>
          <a:prstGeom prst="triangle">
            <a:avLst>
              <a:gd name="adj" fmla="val 49870"/>
            </a:avLst>
          </a:prstGeom>
          <a:solidFill>
            <a:schemeClr val="bg2">
              <a:lumMod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6" name="Stroomdiagram: Proces 5">
            <a:extLst>
              <a:ext uri="{FF2B5EF4-FFF2-40B4-BE49-F238E27FC236}">
                <a16:creationId xmlns:a16="http://schemas.microsoft.com/office/drawing/2014/main" id="{F979784D-34C7-48AC-A969-6D565990BA8C}"/>
              </a:ext>
            </a:extLst>
          </p:cNvPr>
          <p:cNvSpPr/>
          <p:nvPr/>
        </p:nvSpPr>
        <p:spPr>
          <a:xfrm>
            <a:off x="2289517" y="1643375"/>
            <a:ext cx="939018" cy="2274477"/>
          </a:xfrm>
          <a:prstGeom prst="flowChartProcess">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bg2">
                  <a:lumMod val="75000"/>
                </a:schemeClr>
              </a:solidFill>
            </a:endParaRPr>
          </a:p>
        </p:txBody>
      </p:sp>
      <p:sp>
        <p:nvSpPr>
          <p:cNvPr id="12" name="Stroomdiagram: Proces 11">
            <a:extLst>
              <a:ext uri="{FF2B5EF4-FFF2-40B4-BE49-F238E27FC236}">
                <a16:creationId xmlns:a16="http://schemas.microsoft.com/office/drawing/2014/main" id="{A440F9D1-1307-4398-86C1-8CF5F48C09EC}"/>
              </a:ext>
            </a:extLst>
          </p:cNvPr>
          <p:cNvSpPr/>
          <p:nvPr/>
        </p:nvSpPr>
        <p:spPr>
          <a:xfrm>
            <a:off x="2289517" y="3917852"/>
            <a:ext cx="5409027" cy="84406"/>
          </a:xfrm>
          <a:prstGeom prst="flowChartProcess">
            <a:avLst/>
          </a:prstGeom>
          <a:solidFill>
            <a:schemeClr val="bg2">
              <a:lumMod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3" name="Stroomdiagram: Proces 12">
            <a:extLst>
              <a:ext uri="{FF2B5EF4-FFF2-40B4-BE49-F238E27FC236}">
                <a16:creationId xmlns:a16="http://schemas.microsoft.com/office/drawing/2014/main" id="{9FF47248-E07F-481F-B0DF-0398AB326E34}"/>
              </a:ext>
            </a:extLst>
          </p:cNvPr>
          <p:cNvSpPr/>
          <p:nvPr/>
        </p:nvSpPr>
        <p:spPr>
          <a:xfrm>
            <a:off x="2223868" y="3985846"/>
            <a:ext cx="5409027" cy="84406"/>
          </a:xfrm>
          <a:prstGeom prst="flowChartProcess">
            <a:avLst/>
          </a:prstGeom>
          <a:solidFill>
            <a:schemeClr val="bg2">
              <a:lumMod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4" name="Stroomdiagram: Proces 13">
            <a:extLst>
              <a:ext uri="{FF2B5EF4-FFF2-40B4-BE49-F238E27FC236}">
                <a16:creationId xmlns:a16="http://schemas.microsoft.com/office/drawing/2014/main" id="{D357F835-60DA-49E5-85BD-3F2459B4005A}"/>
              </a:ext>
            </a:extLst>
          </p:cNvPr>
          <p:cNvSpPr/>
          <p:nvPr/>
        </p:nvSpPr>
        <p:spPr>
          <a:xfrm>
            <a:off x="2158219" y="4070252"/>
            <a:ext cx="5409027" cy="84406"/>
          </a:xfrm>
          <a:prstGeom prst="flowChartProcess">
            <a:avLst/>
          </a:prstGeom>
          <a:solidFill>
            <a:schemeClr val="bg2">
              <a:lumMod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5" name="Stroomdiagram: Proces 14">
            <a:extLst>
              <a:ext uri="{FF2B5EF4-FFF2-40B4-BE49-F238E27FC236}">
                <a16:creationId xmlns:a16="http://schemas.microsoft.com/office/drawing/2014/main" id="{F0EFD42A-4060-4405-8808-B914721EC718}"/>
              </a:ext>
            </a:extLst>
          </p:cNvPr>
          <p:cNvSpPr/>
          <p:nvPr/>
        </p:nvSpPr>
        <p:spPr>
          <a:xfrm>
            <a:off x="2092570" y="4157002"/>
            <a:ext cx="5409027" cy="84406"/>
          </a:xfrm>
          <a:prstGeom prst="flowChartProcess">
            <a:avLst/>
          </a:prstGeom>
          <a:solidFill>
            <a:schemeClr val="bg2">
              <a:lumMod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6" name="Stroomdiagram: Proces 15">
            <a:extLst>
              <a:ext uri="{FF2B5EF4-FFF2-40B4-BE49-F238E27FC236}">
                <a16:creationId xmlns:a16="http://schemas.microsoft.com/office/drawing/2014/main" id="{792A3169-8DC0-458F-8F7E-5ED18F58E42B}"/>
              </a:ext>
            </a:extLst>
          </p:cNvPr>
          <p:cNvSpPr/>
          <p:nvPr/>
        </p:nvSpPr>
        <p:spPr>
          <a:xfrm>
            <a:off x="2158219" y="4239064"/>
            <a:ext cx="5409027" cy="84406"/>
          </a:xfrm>
          <a:prstGeom prst="flowChartProcess">
            <a:avLst/>
          </a:prstGeom>
          <a:solidFill>
            <a:schemeClr val="bg2">
              <a:lumMod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7" name="Stroomdiagram: Proces 16">
            <a:extLst>
              <a:ext uri="{FF2B5EF4-FFF2-40B4-BE49-F238E27FC236}">
                <a16:creationId xmlns:a16="http://schemas.microsoft.com/office/drawing/2014/main" id="{C72209F6-4BAA-4BAD-8A08-DE584F7FE10A}"/>
              </a:ext>
            </a:extLst>
          </p:cNvPr>
          <p:cNvSpPr/>
          <p:nvPr/>
        </p:nvSpPr>
        <p:spPr>
          <a:xfrm>
            <a:off x="2236763" y="4325814"/>
            <a:ext cx="5409027" cy="84406"/>
          </a:xfrm>
          <a:prstGeom prst="flowChartProcess">
            <a:avLst/>
          </a:prstGeom>
          <a:solidFill>
            <a:schemeClr val="bg2">
              <a:lumMod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8" name="Tekstvak 17">
            <a:extLst>
              <a:ext uri="{FF2B5EF4-FFF2-40B4-BE49-F238E27FC236}">
                <a16:creationId xmlns:a16="http://schemas.microsoft.com/office/drawing/2014/main" id="{145B500D-7801-4551-867B-DB72D470E13F}"/>
              </a:ext>
            </a:extLst>
          </p:cNvPr>
          <p:cNvSpPr txBox="1"/>
          <p:nvPr/>
        </p:nvSpPr>
        <p:spPr>
          <a:xfrm>
            <a:off x="2302831" y="2474466"/>
            <a:ext cx="1171136" cy="323165"/>
          </a:xfrm>
          <a:prstGeom prst="rect">
            <a:avLst/>
          </a:prstGeom>
          <a:noFill/>
        </p:spPr>
        <p:txBody>
          <a:bodyPr wrap="square" rtlCol="0">
            <a:spAutoFit/>
          </a:bodyPr>
          <a:lstStyle/>
          <a:p>
            <a:r>
              <a:rPr lang="nl-BE" sz="1500" dirty="0">
                <a:solidFill>
                  <a:schemeClr val="bg1"/>
                </a:solidFill>
              </a:rPr>
              <a:t>Opleiding</a:t>
            </a:r>
          </a:p>
        </p:txBody>
      </p:sp>
      <p:sp>
        <p:nvSpPr>
          <p:cNvPr id="19" name="Stroomdiagram: Proces 18">
            <a:extLst>
              <a:ext uri="{FF2B5EF4-FFF2-40B4-BE49-F238E27FC236}">
                <a16:creationId xmlns:a16="http://schemas.microsoft.com/office/drawing/2014/main" id="{571BC58A-68C7-4F38-A45B-D5AFFD23C1D5}"/>
              </a:ext>
            </a:extLst>
          </p:cNvPr>
          <p:cNvSpPr/>
          <p:nvPr/>
        </p:nvSpPr>
        <p:spPr>
          <a:xfrm>
            <a:off x="3758564" y="1633997"/>
            <a:ext cx="939018" cy="2274477"/>
          </a:xfrm>
          <a:prstGeom prst="flowChartProcess">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bg2">
                  <a:lumMod val="75000"/>
                </a:schemeClr>
              </a:solidFill>
            </a:endParaRPr>
          </a:p>
        </p:txBody>
      </p:sp>
      <p:sp>
        <p:nvSpPr>
          <p:cNvPr id="20" name="Tekstvak 19">
            <a:extLst>
              <a:ext uri="{FF2B5EF4-FFF2-40B4-BE49-F238E27FC236}">
                <a16:creationId xmlns:a16="http://schemas.microsoft.com/office/drawing/2014/main" id="{493187F9-2EF1-470D-8084-2DE60D598F18}"/>
              </a:ext>
            </a:extLst>
          </p:cNvPr>
          <p:cNvSpPr txBox="1"/>
          <p:nvPr/>
        </p:nvSpPr>
        <p:spPr>
          <a:xfrm>
            <a:off x="3695559" y="2474466"/>
            <a:ext cx="1302435" cy="323165"/>
          </a:xfrm>
          <a:prstGeom prst="rect">
            <a:avLst/>
          </a:prstGeom>
          <a:noFill/>
        </p:spPr>
        <p:txBody>
          <a:bodyPr wrap="square" rtlCol="0">
            <a:spAutoFit/>
          </a:bodyPr>
          <a:lstStyle/>
          <a:p>
            <a:r>
              <a:rPr lang="nl-BE" sz="1500" dirty="0">
                <a:solidFill>
                  <a:schemeClr val="bg1"/>
                </a:solidFill>
              </a:rPr>
              <a:t>Begeleiding</a:t>
            </a:r>
          </a:p>
        </p:txBody>
      </p:sp>
      <p:sp>
        <p:nvSpPr>
          <p:cNvPr id="21" name="Stroomdiagram: Proces 20">
            <a:extLst>
              <a:ext uri="{FF2B5EF4-FFF2-40B4-BE49-F238E27FC236}">
                <a16:creationId xmlns:a16="http://schemas.microsoft.com/office/drawing/2014/main" id="{B783A4D5-2B9D-4DA6-A41A-04F7E053A05C}"/>
              </a:ext>
            </a:extLst>
          </p:cNvPr>
          <p:cNvSpPr/>
          <p:nvPr/>
        </p:nvSpPr>
        <p:spPr>
          <a:xfrm>
            <a:off x="5334550" y="1633996"/>
            <a:ext cx="939018" cy="2274477"/>
          </a:xfrm>
          <a:prstGeom prst="flowChartProcess">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bg2">
                  <a:lumMod val="75000"/>
                </a:schemeClr>
              </a:solidFill>
            </a:endParaRPr>
          </a:p>
        </p:txBody>
      </p:sp>
      <p:sp>
        <p:nvSpPr>
          <p:cNvPr id="22" name="Tekstvak 21">
            <a:extLst>
              <a:ext uri="{FF2B5EF4-FFF2-40B4-BE49-F238E27FC236}">
                <a16:creationId xmlns:a16="http://schemas.microsoft.com/office/drawing/2014/main" id="{7E6A0C1E-22D4-40F6-84E1-A13EDD7E50E5}"/>
              </a:ext>
            </a:extLst>
          </p:cNvPr>
          <p:cNvSpPr txBox="1"/>
          <p:nvPr/>
        </p:nvSpPr>
        <p:spPr>
          <a:xfrm>
            <a:off x="5376540" y="2488868"/>
            <a:ext cx="1302435" cy="553998"/>
          </a:xfrm>
          <a:prstGeom prst="rect">
            <a:avLst/>
          </a:prstGeom>
          <a:noFill/>
        </p:spPr>
        <p:txBody>
          <a:bodyPr wrap="square" rtlCol="0">
            <a:spAutoFit/>
          </a:bodyPr>
          <a:lstStyle/>
          <a:p>
            <a:r>
              <a:rPr lang="nl-BE" sz="1500" dirty="0">
                <a:solidFill>
                  <a:schemeClr val="bg1"/>
                </a:solidFill>
              </a:rPr>
              <a:t>Netwerk</a:t>
            </a:r>
          </a:p>
          <a:p>
            <a:endParaRPr lang="nl-BE" sz="1500" dirty="0">
              <a:solidFill>
                <a:schemeClr val="bg1"/>
              </a:solidFill>
            </a:endParaRPr>
          </a:p>
        </p:txBody>
      </p:sp>
      <p:sp>
        <p:nvSpPr>
          <p:cNvPr id="23" name="Stroomdiagram: Proces 22">
            <a:extLst>
              <a:ext uri="{FF2B5EF4-FFF2-40B4-BE49-F238E27FC236}">
                <a16:creationId xmlns:a16="http://schemas.microsoft.com/office/drawing/2014/main" id="{8C71B85C-2B9A-4A98-9128-8CA9A8701E78}"/>
              </a:ext>
            </a:extLst>
          </p:cNvPr>
          <p:cNvSpPr/>
          <p:nvPr/>
        </p:nvSpPr>
        <p:spPr>
          <a:xfrm>
            <a:off x="6757109" y="1640555"/>
            <a:ext cx="939018" cy="2274477"/>
          </a:xfrm>
          <a:prstGeom prst="flowChartProcess">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bg2">
                  <a:lumMod val="75000"/>
                </a:schemeClr>
              </a:solidFill>
            </a:endParaRPr>
          </a:p>
        </p:txBody>
      </p:sp>
      <p:sp>
        <p:nvSpPr>
          <p:cNvPr id="24" name="Tekstvak 23">
            <a:extLst>
              <a:ext uri="{FF2B5EF4-FFF2-40B4-BE49-F238E27FC236}">
                <a16:creationId xmlns:a16="http://schemas.microsoft.com/office/drawing/2014/main" id="{532762D7-7462-4607-A660-D59EE89D15A0}"/>
              </a:ext>
            </a:extLst>
          </p:cNvPr>
          <p:cNvSpPr txBox="1"/>
          <p:nvPr/>
        </p:nvSpPr>
        <p:spPr>
          <a:xfrm>
            <a:off x="6678289" y="2472307"/>
            <a:ext cx="1302435" cy="569387"/>
          </a:xfrm>
          <a:prstGeom prst="rect">
            <a:avLst/>
          </a:prstGeom>
          <a:noFill/>
        </p:spPr>
        <p:txBody>
          <a:bodyPr wrap="square" rtlCol="0">
            <a:spAutoFit/>
          </a:bodyPr>
          <a:lstStyle/>
          <a:p>
            <a:r>
              <a:rPr lang="nl-BE" sz="1500" dirty="0">
                <a:solidFill>
                  <a:schemeClr val="bg1"/>
                </a:solidFill>
              </a:rPr>
              <a:t>Community</a:t>
            </a:r>
          </a:p>
          <a:p>
            <a:endParaRPr lang="nl-BE" sz="1500" dirty="0">
              <a:solidFill>
                <a:schemeClr val="bg1"/>
              </a:solidFill>
            </a:endParaRPr>
          </a:p>
        </p:txBody>
      </p:sp>
      <p:pic>
        <p:nvPicPr>
          <p:cNvPr id="26" name="Afbeelding 25">
            <a:extLst>
              <a:ext uri="{FF2B5EF4-FFF2-40B4-BE49-F238E27FC236}">
                <a16:creationId xmlns:a16="http://schemas.microsoft.com/office/drawing/2014/main" id="{A357E29E-1884-4143-8ED6-18A2D5B98C6E}"/>
              </a:ext>
            </a:extLst>
          </p:cNvPr>
          <p:cNvPicPr>
            <a:picLocks noChangeAspect="1"/>
          </p:cNvPicPr>
          <p:nvPr/>
        </p:nvPicPr>
        <p:blipFill>
          <a:blip r:embed="rId3"/>
          <a:stretch>
            <a:fillRect/>
          </a:stretch>
        </p:blipFill>
        <p:spPr>
          <a:xfrm flipH="1">
            <a:off x="1077483" y="2694546"/>
            <a:ext cx="1071669" cy="1213927"/>
          </a:xfrm>
          <a:prstGeom prst="rect">
            <a:avLst/>
          </a:prstGeom>
        </p:spPr>
      </p:pic>
      <p:pic>
        <p:nvPicPr>
          <p:cNvPr id="27" name="Afbeelding 26">
            <a:extLst>
              <a:ext uri="{FF2B5EF4-FFF2-40B4-BE49-F238E27FC236}">
                <a16:creationId xmlns:a16="http://schemas.microsoft.com/office/drawing/2014/main" id="{F13E1A2D-668A-4867-8ED9-0E36EAF3E36E}"/>
              </a:ext>
            </a:extLst>
          </p:cNvPr>
          <p:cNvPicPr>
            <a:picLocks noChangeAspect="1"/>
          </p:cNvPicPr>
          <p:nvPr/>
        </p:nvPicPr>
        <p:blipFill>
          <a:blip r:embed="rId3"/>
          <a:stretch>
            <a:fillRect/>
          </a:stretch>
        </p:blipFill>
        <p:spPr>
          <a:xfrm flipH="1">
            <a:off x="7928430" y="2756749"/>
            <a:ext cx="1071669" cy="1213927"/>
          </a:xfrm>
          <a:prstGeom prst="rect">
            <a:avLst/>
          </a:prstGeom>
        </p:spPr>
      </p:pic>
      <p:pic>
        <p:nvPicPr>
          <p:cNvPr id="32" name="Afbeelding 31">
            <a:extLst>
              <a:ext uri="{FF2B5EF4-FFF2-40B4-BE49-F238E27FC236}">
                <a16:creationId xmlns:a16="http://schemas.microsoft.com/office/drawing/2014/main" id="{BE79E97B-32EC-4C83-AF98-A33792CC6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7523" y="978637"/>
            <a:ext cx="373013" cy="615351"/>
          </a:xfrm>
          <a:prstGeom prst="rect">
            <a:avLst/>
          </a:prstGeom>
        </p:spPr>
      </p:pic>
    </p:spTree>
    <p:extLst>
      <p:ext uri="{BB962C8B-B14F-4D97-AF65-F5344CB8AC3E}">
        <p14:creationId xmlns:p14="http://schemas.microsoft.com/office/powerpoint/2010/main" val="381340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45B6930-14EA-4CD9-A89E-8774B1F0D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20700" cy="1511822"/>
          </a:xfrm>
          <a:prstGeom prst="rect">
            <a:avLst/>
          </a:prstGeom>
        </p:spPr>
      </p:pic>
      <p:sp>
        <p:nvSpPr>
          <p:cNvPr id="5" name="Rechthoek 4">
            <a:extLst>
              <a:ext uri="{FF2B5EF4-FFF2-40B4-BE49-F238E27FC236}">
                <a16:creationId xmlns:a16="http://schemas.microsoft.com/office/drawing/2014/main" id="{70E00620-9D6F-42CF-91EE-46671BA8FA8D}"/>
              </a:ext>
            </a:extLst>
          </p:cNvPr>
          <p:cNvSpPr/>
          <p:nvPr/>
        </p:nvSpPr>
        <p:spPr>
          <a:xfrm>
            <a:off x="0" y="1501477"/>
            <a:ext cx="916598" cy="3642023"/>
          </a:xfrm>
          <a:prstGeom prst="rect">
            <a:avLst/>
          </a:prstGeom>
          <a:solidFill>
            <a:srgbClr val="7FC241"/>
          </a:solidFill>
          <a:ln>
            <a:solidFill>
              <a:srgbClr val="7FC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rgbClr val="7FC241"/>
              </a:solidFill>
            </a:endParaRPr>
          </a:p>
        </p:txBody>
      </p:sp>
      <p:graphicFrame>
        <p:nvGraphicFramePr>
          <p:cNvPr id="9" name="Table 5">
            <a:extLst>
              <a:ext uri="{FF2B5EF4-FFF2-40B4-BE49-F238E27FC236}">
                <a16:creationId xmlns:a16="http://schemas.microsoft.com/office/drawing/2014/main" id="{069EA919-A624-41B2-BDDC-356A8D5F3B66}"/>
              </a:ext>
            </a:extLst>
          </p:cNvPr>
          <p:cNvGraphicFramePr>
            <a:graphicFrameLocks noGrp="1"/>
          </p:cNvGraphicFramePr>
          <p:nvPr/>
        </p:nvGraphicFramePr>
        <p:xfrm>
          <a:off x="1243085" y="1193288"/>
          <a:ext cx="7687629" cy="3005733"/>
        </p:xfrm>
        <a:graphic>
          <a:graphicData uri="http://schemas.openxmlformats.org/drawingml/2006/table">
            <a:tbl>
              <a:tblPr firstRow="1" firstCol="1" bandRow="1">
                <a:tableStyleId>{5C22544A-7EE6-4342-B048-85BDC9FD1C3A}</a:tableStyleId>
              </a:tblPr>
              <a:tblGrid>
                <a:gridCol w="2349711">
                  <a:extLst>
                    <a:ext uri="{9D8B030D-6E8A-4147-A177-3AD203B41FA5}">
                      <a16:colId xmlns:a16="http://schemas.microsoft.com/office/drawing/2014/main" val="20000"/>
                    </a:ext>
                  </a:extLst>
                </a:gridCol>
                <a:gridCol w="1502846">
                  <a:extLst>
                    <a:ext uri="{9D8B030D-6E8A-4147-A177-3AD203B41FA5}">
                      <a16:colId xmlns:a16="http://schemas.microsoft.com/office/drawing/2014/main" val="20001"/>
                    </a:ext>
                  </a:extLst>
                </a:gridCol>
                <a:gridCol w="1251995">
                  <a:extLst>
                    <a:ext uri="{9D8B030D-6E8A-4147-A177-3AD203B41FA5}">
                      <a16:colId xmlns:a16="http://schemas.microsoft.com/office/drawing/2014/main" val="20002"/>
                    </a:ext>
                  </a:extLst>
                </a:gridCol>
                <a:gridCol w="1187236">
                  <a:extLst>
                    <a:ext uri="{9D8B030D-6E8A-4147-A177-3AD203B41FA5}">
                      <a16:colId xmlns:a16="http://schemas.microsoft.com/office/drawing/2014/main" val="20003"/>
                    </a:ext>
                  </a:extLst>
                </a:gridCol>
                <a:gridCol w="1395841">
                  <a:extLst>
                    <a:ext uri="{9D8B030D-6E8A-4147-A177-3AD203B41FA5}">
                      <a16:colId xmlns:a16="http://schemas.microsoft.com/office/drawing/2014/main" val="20004"/>
                    </a:ext>
                  </a:extLst>
                </a:gridCol>
              </a:tblGrid>
              <a:tr h="240030">
                <a:tc>
                  <a:txBody>
                    <a:bodyPr/>
                    <a:lstStyle/>
                    <a:p>
                      <a:r>
                        <a:rPr lang="en-US" sz="1100" dirty="0" err="1"/>
                        <a:t>Aanbod</a:t>
                      </a:r>
                      <a:endParaRPr lang="en-US" sz="1100" dirty="0"/>
                    </a:p>
                  </a:txBody>
                  <a:tcPr marL="68580" marR="68580" marT="34290" marB="34290">
                    <a:solidFill>
                      <a:srgbClr val="92D050"/>
                    </a:solidFill>
                  </a:tcPr>
                </a:tc>
                <a:tc>
                  <a:txBody>
                    <a:bodyPr/>
                    <a:lstStyle/>
                    <a:p>
                      <a:r>
                        <a:rPr lang="en-US" sz="1100" dirty="0" err="1"/>
                        <a:t>StandUp</a:t>
                      </a:r>
                      <a:endParaRPr lang="en-US" sz="1100" dirty="0"/>
                    </a:p>
                  </a:txBody>
                  <a:tcPr marL="68580" marR="68580" marT="34290" marB="34290">
                    <a:solidFill>
                      <a:srgbClr val="92D050"/>
                    </a:solidFill>
                  </a:tcPr>
                </a:tc>
                <a:tc>
                  <a:txBody>
                    <a:bodyPr/>
                    <a:lstStyle/>
                    <a:p>
                      <a:r>
                        <a:rPr lang="en-US" sz="1100" dirty="0" err="1"/>
                        <a:t>StartUp</a:t>
                      </a:r>
                      <a:r>
                        <a:rPr lang="en-US" sz="1100" dirty="0"/>
                        <a:t> </a:t>
                      </a:r>
                      <a:r>
                        <a:rPr lang="en-US" sz="1100" dirty="0" err="1"/>
                        <a:t>jaar</a:t>
                      </a:r>
                      <a:r>
                        <a:rPr lang="en-US" sz="1100" dirty="0"/>
                        <a:t> 1</a:t>
                      </a:r>
                    </a:p>
                  </a:txBody>
                  <a:tcPr marL="68580" marR="68580" marT="34290" marB="34290">
                    <a:solidFill>
                      <a:srgbClr val="92D050"/>
                    </a:solidFill>
                  </a:tcPr>
                </a:tc>
                <a:tc>
                  <a:txBody>
                    <a:bodyPr/>
                    <a:lstStyle/>
                    <a:p>
                      <a:r>
                        <a:rPr lang="en-US" sz="1100" dirty="0" err="1"/>
                        <a:t>StartUp</a:t>
                      </a:r>
                      <a:r>
                        <a:rPr lang="en-US" sz="1100" dirty="0"/>
                        <a:t> </a:t>
                      </a:r>
                      <a:r>
                        <a:rPr lang="en-US" sz="1100" dirty="0" err="1"/>
                        <a:t>jaar</a:t>
                      </a:r>
                      <a:r>
                        <a:rPr lang="en-US" sz="1100" dirty="0"/>
                        <a:t> 2</a:t>
                      </a:r>
                    </a:p>
                  </a:txBody>
                  <a:tcPr marL="68580" marR="68580" marT="34290" marB="34290">
                    <a:solidFill>
                      <a:srgbClr val="92D050"/>
                    </a:solidFill>
                  </a:tcPr>
                </a:tc>
                <a:tc>
                  <a:txBody>
                    <a:bodyPr/>
                    <a:lstStyle/>
                    <a:p>
                      <a:r>
                        <a:rPr lang="en-US" sz="1100" dirty="0" err="1"/>
                        <a:t>ScaleUp</a:t>
                      </a:r>
                      <a:endParaRPr lang="en-US" sz="1100" dirty="0"/>
                    </a:p>
                  </a:txBody>
                  <a:tcPr marL="68580" marR="68580" marT="34290" marB="34290">
                    <a:solidFill>
                      <a:srgbClr val="92D050"/>
                    </a:solidFill>
                  </a:tcPr>
                </a:tc>
                <a:extLst>
                  <a:ext uri="{0D108BD9-81ED-4DB2-BD59-A6C34878D82A}">
                    <a16:rowId xmlns:a16="http://schemas.microsoft.com/office/drawing/2014/main" val="10000"/>
                  </a:ext>
                </a:extLst>
              </a:tr>
              <a:tr h="411480">
                <a:tc>
                  <a:txBody>
                    <a:bodyPr/>
                    <a:lstStyle/>
                    <a:p>
                      <a:r>
                        <a:rPr lang="en-US" sz="1100" b="0" dirty="0">
                          <a:solidFill>
                            <a:schemeClr val="tx1"/>
                          </a:solidFill>
                        </a:rPr>
                        <a:t>Coaching</a:t>
                      </a:r>
                      <a:r>
                        <a:rPr lang="en-US" sz="1100" b="0" baseline="0" dirty="0">
                          <a:solidFill>
                            <a:schemeClr val="tx1"/>
                          </a:solidFill>
                        </a:rPr>
                        <a:t> (Pimento – coaching – Pimento)</a:t>
                      </a:r>
                      <a:endParaRPr lang="en-US" sz="1100" b="0" dirty="0">
                        <a:solidFill>
                          <a:schemeClr val="tx1"/>
                        </a:solidFill>
                      </a:endParaRPr>
                    </a:p>
                  </a:txBody>
                  <a:tcPr marL="68580" marR="68580" marT="34290" marB="34290">
                    <a:solidFill>
                      <a:schemeClr val="accent3">
                        <a:lumMod val="40000"/>
                        <a:lumOff val="60000"/>
                      </a:schemeClr>
                    </a:solidFill>
                  </a:tcPr>
                </a:tc>
                <a:tc>
                  <a:txBody>
                    <a:bodyPr/>
                    <a:lstStyle/>
                    <a:p>
                      <a:r>
                        <a:rPr lang="en-US" sz="1100" dirty="0"/>
                        <a:t>1</a:t>
                      </a:r>
                    </a:p>
                  </a:txBody>
                  <a:tcPr marL="68580" marR="68580" marT="34290" marB="34290">
                    <a:solidFill>
                      <a:schemeClr val="accent3">
                        <a:lumMod val="20000"/>
                        <a:lumOff val="80000"/>
                      </a:schemeClr>
                    </a:solidFill>
                  </a:tcPr>
                </a:tc>
                <a:tc>
                  <a:txBody>
                    <a:bodyPr/>
                    <a:lstStyle/>
                    <a:p>
                      <a:r>
                        <a:rPr lang="en-US" sz="1100" dirty="0"/>
                        <a:t>3</a:t>
                      </a:r>
                      <a:endParaRPr lang="en-US" sz="1100" kern="1200" dirty="0">
                        <a:solidFill>
                          <a:schemeClr val="dk1"/>
                        </a:solidFill>
                        <a:latin typeface="+mn-lt"/>
                        <a:ea typeface="+mn-ea"/>
                        <a:cs typeface="+mn-cs"/>
                      </a:endParaRPr>
                    </a:p>
                  </a:txBody>
                  <a:tcPr marL="68580" marR="68580" marT="34290" marB="34290">
                    <a:solidFill>
                      <a:schemeClr val="accent3">
                        <a:lumMod val="20000"/>
                        <a:lumOff val="80000"/>
                      </a:schemeClr>
                    </a:solidFill>
                  </a:tcPr>
                </a:tc>
                <a:tc>
                  <a:txBody>
                    <a:bodyPr/>
                    <a:lstStyle/>
                    <a:p>
                      <a:r>
                        <a:rPr lang="en-US" sz="1100" dirty="0"/>
                        <a:t>2</a:t>
                      </a:r>
                      <a:endParaRPr lang="en-US" sz="1100" kern="1200" dirty="0">
                        <a:solidFill>
                          <a:schemeClr val="dk1"/>
                        </a:solidFill>
                        <a:latin typeface="+mn-lt"/>
                        <a:ea typeface="+mn-ea"/>
                        <a:cs typeface="+mn-cs"/>
                      </a:endParaRPr>
                    </a:p>
                  </a:txBody>
                  <a:tcPr marL="68580" marR="68580" marT="34290" marB="34290">
                    <a:solidFill>
                      <a:schemeClr val="accent3">
                        <a:lumMod val="20000"/>
                        <a:lumOff val="80000"/>
                      </a:schemeClr>
                    </a:solidFill>
                  </a:tcPr>
                </a:tc>
                <a:tc>
                  <a:txBody>
                    <a:bodyPr/>
                    <a:lstStyle/>
                    <a:p>
                      <a:r>
                        <a:rPr lang="en-US" sz="1100" dirty="0"/>
                        <a:t>3</a:t>
                      </a:r>
                      <a:endParaRPr lang="en-US" sz="1100" kern="1200" dirty="0">
                        <a:solidFill>
                          <a:schemeClr val="dk1"/>
                        </a:solidFill>
                        <a:latin typeface="+mn-lt"/>
                        <a:ea typeface="+mn-ea"/>
                        <a:cs typeface="+mn-cs"/>
                      </a:endParaRPr>
                    </a:p>
                  </a:txBody>
                  <a:tcPr marL="68580" marR="68580" marT="34290" marB="34290">
                    <a:solidFill>
                      <a:schemeClr val="accent3">
                        <a:lumMod val="20000"/>
                        <a:lumOff val="80000"/>
                      </a:schemeClr>
                    </a:solidFill>
                  </a:tcPr>
                </a:tc>
                <a:extLst>
                  <a:ext uri="{0D108BD9-81ED-4DB2-BD59-A6C34878D82A}">
                    <a16:rowId xmlns:a16="http://schemas.microsoft.com/office/drawing/2014/main" val="10001"/>
                  </a:ext>
                </a:extLst>
              </a:tr>
              <a:tr h="411480">
                <a:tc>
                  <a:txBody>
                    <a:bodyPr/>
                    <a:lstStyle/>
                    <a:p>
                      <a:r>
                        <a:rPr lang="en-US" sz="1100" b="0" dirty="0" err="1">
                          <a:solidFill>
                            <a:schemeClr val="tx1"/>
                          </a:solidFill>
                        </a:rPr>
                        <a:t>Groepssessies</a:t>
                      </a:r>
                      <a:endParaRPr lang="en-US" sz="1100" b="0" dirty="0">
                        <a:solidFill>
                          <a:schemeClr val="tx1"/>
                        </a:solidFill>
                      </a:endParaRPr>
                    </a:p>
                  </a:txBody>
                  <a:tcPr marL="68580" marR="68580" marT="34290" marB="34290">
                    <a:solidFill>
                      <a:schemeClr val="accent3">
                        <a:lumMod val="40000"/>
                        <a:lumOff val="60000"/>
                      </a:schemeClr>
                    </a:solidFill>
                  </a:tcPr>
                </a:tc>
                <a:tc>
                  <a:txBody>
                    <a:bodyPr/>
                    <a:lstStyle/>
                    <a:p>
                      <a:r>
                        <a:rPr lang="en-US" sz="1100" dirty="0"/>
                        <a:t>8</a:t>
                      </a:r>
                    </a:p>
                  </a:txBody>
                  <a:tcPr marL="68580" marR="68580" marT="34290" marB="34290">
                    <a:solidFill>
                      <a:schemeClr val="accent3">
                        <a:lumMod val="20000"/>
                        <a:lumOff val="80000"/>
                      </a:schemeClr>
                    </a:solidFill>
                  </a:tcPr>
                </a:tc>
                <a:tc>
                  <a:txBody>
                    <a:bodyPr/>
                    <a:lstStyle/>
                    <a:p>
                      <a:r>
                        <a:rPr lang="en-US" sz="1100" dirty="0"/>
                        <a:t>5 + </a:t>
                      </a:r>
                      <a:r>
                        <a:rPr lang="en-US" sz="1100" dirty="0" err="1"/>
                        <a:t>StandUp</a:t>
                      </a:r>
                      <a:endParaRPr lang="en-US" sz="1100" dirty="0"/>
                    </a:p>
                  </a:txBody>
                  <a:tcPr marL="68580" marR="68580" marT="34290" marB="34290">
                    <a:solidFill>
                      <a:schemeClr val="accent3">
                        <a:lumMod val="20000"/>
                        <a:lumOff val="80000"/>
                      </a:schemeClr>
                    </a:solidFill>
                  </a:tcPr>
                </a:tc>
                <a:tc>
                  <a:txBody>
                    <a:bodyPr/>
                    <a:lstStyle/>
                    <a:p>
                      <a:r>
                        <a:rPr lang="en-US" sz="1100" dirty="0"/>
                        <a:t>5+StandUp</a:t>
                      </a:r>
                      <a:endParaRPr lang="en-US" sz="1100" kern="1200" dirty="0">
                        <a:solidFill>
                          <a:schemeClr val="dk1"/>
                        </a:solidFill>
                        <a:latin typeface="+mn-lt"/>
                        <a:ea typeface="+mn-ea"/>
                        <a:cs typeface="+mn-cs"/>
                      </a:endParaRPr>
                    </a:p>
                  </a:txBody>
                  <a:tcPr marL="68580" marR="68580" marT="34290" marB="34290">
                    <a:solidFill>
                      <a:schemeClr val="accent3">
                        <a:lumMod val="20000"/>
                        <a:lumOff val="80000"/>
                      </a:schemeClr>
                    </a:solidFill>
                  </a:tcPr>
                </a:tc>
                <a:tc>
                  <a:txBody>
                    <a:bodyPr/>
                    <a:lstStyle/>
                    <a:p>
                      <a:r>
                        <a:rPr lang="en-US" sz="1100" dirty="0"/>
                        <a:t>6 + </a:t>
                      </a:r>
                      <a:r>
                        <a:rPr lang="en-US" sz="1100" dirty="0" err="1"/>
                        <a:t>StandUp</a:t>
                      </a:r>
                      <a:r>
                        <a:rPr lang="en-US" sz="1100" dirty="0"/>
                        <a:t> / </a:t>
                      </a:r>
                      <a:r>
                        <a:rPr lang="en-US" sz="1100" dirty="0" err="1"/>
                        <a:t>StartUp</a:t>
                      </a:r>
                      <a:endParaRPr lang="en-US" sz="1100" kern="1200" dirty="0">
                        <a:solidFill>
                          <a:schemeClr val="dk1"/>
                        </a:solidFill>
                        <a:latin typeface="+mn-lt"/>
                        <a:ea typeface="+mn-ea"/>
                        <a:cs typeface="+mn-cs"/>
                      </a:endParaRPr>
                    </a:p>
                  </a:txBody>
                  <a:tcPr marL="68580" marR="68580" marT="34290" marB="34290">
                    <a:solidFill>
                      <a:schemeClr val="accent3">
                        <a:lumMod val="20000"/>
                        <a:lumOff val="80000"/>
                      </a:schemeClr>
                    </a:solidFill>
                  </a:tcPr>
                </a:tc>
                <a:extLst>
                  <a:ext uri="{0D108BD9-81ED-4DB2-BD59-A6C34878D82A}">
                    <a16:rowId xmlns:a16="http://schemas.microsoft.com/office/drawing/2014/main" val="10002"/>
                  </a:ext>
                </a:extLst>
              </a:tr>
              <a:tr h="411480">
                <a:tc>
                  <a:txBody>
                    <a:bodyPr/>
                    <a:lstStyle/>
                    <a:p>
                      <a:r>
                        <a:rPr lang="en-US" sz="1100" b="0" dirty="0">
                          <a:solidFill>
                            <a:schemeClr val="tx1"/>
                          </a:solidFill>
                        </a:rPr>
                        <a:t>Business dates (workshops</a:t>
                      </a:r>
                      <a:r>
                        <a:rPr lang="en-US" sz="1100" b="0" baseline="0" dirty="0">
                          <a:solidFill>
                            <a:schemeClr val="tx1"/>
                          </a:solidFill>
                        </a:rPr>
                        <a:t> + 25 experts)</a:t>
                      </a:r>
                      <a:endParaRPr lang="en-US" sz="1100" b="0" dirty="0">
                        <a:solidFill>
                          <a:schemeClr val="tx1"/>
                        </a:solidFill>
                      </a:endParaRPr>
                    </a:p>
                  </a:txBody>
                  <a:tcPr marL="68580" marR="68580" marT="34290" marB="34290">
                    <a:solidFill>
                      <a:schemeClr val="accent3">
                        <a:lumMod val="40000"/>
                        <a:lumOff val="60000"/>
                      </a:schemeClr>
                    </a:solidFill>
                  </a:tcPr>
                </a:tc>
                <a:tc>
                  <a:txBody>
                    <a:bodyPr/>
                    <a:lstStyle/>
                    <a:p>
                      <a:r>
                        <a:rPr lang="en-US" sz="1100" dirty="0"/>
                        <a:t>1</a:t>
                      </a:r>
                    </a:p>
                  </a:txBody>
                  <a:tcPr marL="68580" marR="68580" marT="34290" marB="34290">
                    <a:solidFill>
                      <a:schemeClr val="accent3">
                        <a:lumMod val="20000"/>
                        <a:lumOff val="80000"/>
                      </a:schemeClr>
                    </a:solidFill>
                  </a:tcPr>
                </a:tc>
                <a:tc>
                  <a:txBody>
                    <a:bodyPr/>
                    <a:lstStyle/>
                    <a:p>
                      <a:r>
                        <a:rPr lang="en-US" sz="1100" dirty="0"/>
                        <a:t>3</a:t>
                      </a:r>
                    </a:p>
                  </a:txBody>
                  <a:tcPr marL="68580" marR="68580" marT="34290" marB="34290">
                    <a:solidFill>
                      <a:schemeClr val="accent3">
                        <a:lumMod val="20000"/>
                        <a:lumOff val="80000"/>
                      </a:schemeClr>
                    </a:solidFill>
                  </a:tcPr>
                </a:tc>
                <a:tc>
                  <a:txBody>
                    <a:bodyPr/>
                    <a:lstStyle/>
                    <a:p>
                      <a:r>
                        <a:rPr lang="en-US" sz="1100" kern="1200" dirty="0">
                          <a:solidFill>
                            <a:schemeClr val="dk1"/>
                          </a:solidFill>
                          <a:latin typeface="+mn-lt"/>
                          <a:ea typeface="+mn-ea"/>
                          <a:cs typeface="+mn-cs"/>
                        </a:rPr>
                        <a:t>3</a:t>
                      </a:r>
                    </a:p>
                  </a:txBody>
                  <a:tcPr marL="68580" marR="68580" marT="34290" marB="34290">
                    <a:solidFill>
                      <a:schemeClr val="accent3">
                        <a:lumMod val="20000"/>
                        <a:lumOff val="80000"/>
                      </a:schemeClr>
                    </a:solidFill>
                  </a:tcPr>
                </a:tc>
                <a:tc>
                  <a:txBody>
                    <a:bodyPr/>
                    <a:lstStyle/>
                    <a:p>
                      <a:r>
                        <a:rPr lang="en-US" sz="1100" kern="1200" dirty="0">
                          <a:solidFill>
                            <a:schemeClr val="dk1"/>
                          </a:solidFill>
                          <a:latin typeface="+mn-lt"/>
                          <a:ea typeface="+mn-ea"/>
                          <a:cs typeface="+mn-cs"/>
                        </a:rPr>
                        <a:t>3</a:t>
                      </a:r>
                    </a:p>
                  </a:txBody>
                  <a:tcPr marL="68580" marR="68580" marT="34290" marB="34290">
                    <a:solidFill>
                      <a:schemeClr val="accent3">
                        <a:lumMod val="20000"/>
                        <a:lumOff val="80000"/>
                      </a:schemeClr>
                    </a:solidFill>
                  </a:tcPr>
                </a:tc>
                <a:extLst>
                  <a:ext uri="{0D108BD9-81ED-4DB2-BD59-A6C34878D82A}">
                    <a16:rowId xmlns:a16="http://schemas.microsoft.com/office/drawing/2014/main" val="1927715534"/>
                  </a:ext>
                </a:extLst>
              </a:tr>
              <a:tr h="411480">
                <a:tc>
                  <a:txBody>
                    <a:bodyPr/>
                    <a:lstStyle/>
                    <a:p>
                      <a:r>
                        <a:rPr lang="en-US" sz="1100" b="0" dirty="0">
                          <a:solidFill>
                            <a:schemeClr val="tx1"/>
                          </a:solidFill>
                        </a:rPr>
                        <a:t>Kick-off w/e (2 </a:t>
                      </a:r>
                      <a:r>
                        <a:rPr lang="en-US" sz="1100" b="0" dirty="0" err="1">
                          <a:solidFill>
                            <a:schemeClr val="tx1"/>
                          </a:solidFill>
                        </a:rPr>
                        <a:t>sessies</a:t>
                      </a:r>
                      <a:r>
                        <a:rPr lang="en-US" sz="1100" b="0" baseline="0" dirty="0">
                          <a:solidFill>
                            <a:schemeClr val="tx1"/>
                          </a:solidFill>
                        </a:rPr>
                        <a:t> + teambuilding)</a:t>
                      </a:r>
                      <a:endParaRPr lang="en-US" sz="1100" b="0" dirty="0">
                        <a:solidFill>
                          <a:schemeClr val="tx1"/>
                        </a:solidFill>
                      </a:endParaRPr>
                    </a:p>
                  </a:txBody>
                  <a:tcPr marL="68580" marR="68580" marT="34290" marB="34290">
                    <a:solidFill>
                      <a:schemeClr val="accent3">
                        <a:lumMod val="40000"/>
                        <a:lumOff val="60000"/>
                      </a:schemeClr>
                    </a:solidFill>
                  </a:tcPr>
                </a:tc>
                <a:tc>
                  <a:txBody>
                    <a:bodyPr/>
                    <a:lstStyle/>
                    <a:p>
                      <a:r>
                        <a:rPr lang="en-US" sz="1100" dirty="0"/>
                        <a:t>0</a:t>
                      </a:r>
                    </a:p>
                  </a:txBody>
                  <a:tcPr marL="68580" marR="68580" marT="34290" marB="34290">
                    <a:solidFill>
                      <a:schemeClr val="accent3">
                        <a:lumMod val="20000"/>
                        <a:lumOff val="80000"/>
                      </a:schemeClr>
                    </a:solidFill>
                  </a:tcPr>
                </a:tc>
                <a:tc>
                  <a:txBody>
                    <a:bodyPr/>
                    <a:lstStyle/>
                    <a:p>
                      <a:r>
                        <a:rPr lang="en-US" sz="1100" dirty="0"/>
                        <a:t>2</a:t>
                      </a:r>
                    </a:p>
                  </a:txBody>
                  <a:tcPr marL="68580" marR="68580" marT="34290" marB="34290">
                    <a:solidFill>
                      <a:schemeClr val="accent3">
                        <a:lumMod val="20000"/>
                        <a:lumOff val="80000"/>
                      </a:schemeClr>
                    </a:solidFill>
                  </a:tcPr>
                </a:tc>
                <a:tc>
                  <a:txBody>
                    <a:bodyPr/>
                    <a:lstStyle/>
                    <a:p>
                      <a:r>
                        <a:rPr lang="en-US" sz="1100" kern="1200" dirty="0">
                          <a:solidFill>
                            <a:schemeClr val="dk1"/>
                          </a:solidFill>
                          <a:latin typeface="+mn-lt"/>
                          <a:ea typeface="+mn-ea"/>
                          <a:cs typeface="+mn-cs"/>
                        </a:rPr>
                        <a:t>0</a:t>
                      </a:r>
                    </a:p>
                  </a:txBody>
                  <a:tcPr marL="68580" marR="68580" marT="34290" marB="34290">
                    <a:solidFill>
                      <a:schemeClr val="accent3">
                        <a:lumMod val="20000"/>
                        <a:lumOff val="80000"/>
                      </a:schemeClr>
                    </a:solidFill>
                  </a:tcPr>
                </a:tc>
                <a:tc>
                  <a:txBody>
                    <a:bodyPr/>
                    <a:lstStyle/>
                    <a:p>
                      <a:r>
                        <a:rPr lang="en-US" sz="1100" kern="1200" dirty="0">
                          <a:solidFill>
                            <a:schemeClr val="dk1"/>
                          </a:solidFill>
                          <a:latin typeface="+mn-lt"/>
                          <a:ea typeface="+mn-ea"/>
                          <a:cs typeface="+mn-cs"/>
                        </a:rPr>
                        <a:t>0</a:t>
                      </a:r>
                    </a:p>
                  </a:txBody>
                  <a:tcPr marL="68580" marR="68580" marT="34290" marB="34290">
                    <a:solidFill>
                      <a:schemeClr val="accent3">
                        <a:lumMod val="20000"/>
                        <a:lumOff val="80000"/>
                      </a:schemeClr>
                    </a:solidFill>
                  </a:tcPr>
                </a:tc>
                <a:extLst>
                  <a:ext uri="{0D108BD9-81ED-4DB2-BD59-A6C34878D82A}">
                    <a16:rowId xmlns:a16="http://schemas.microsoft.com/office/drawing/2014/main" val="1831063896"/>
                  </a:ext>
                </a:extLst>
              </a:tr>
              <a:tr h="240030">
                <a:tc>
                  <a:txBody>
                    <a:bodyPr/>
                    <a:lstStyle/>
                    <a:p>
                      <a:r>
                        <a:rPr lang="en-US" sz="1100" b="0" dirty="0">
                          <a:solidFill>
                            <a:schemeClr val="tx1"/>
                          </a:solidFill>
                        </a:rPr>
                        <a:t>Kick-off dag (2 </a:t>
                      </a:r>
                      <a:r>
                        <a:rPr lang="en-US" sz="1100" b="0" dirty="0" err="1">
                          <a:solidFill>
                            <a:schemeClr val="tx1"/>
                          </a:solidFill>
                        </a:rPr>
                        <a:t>sessies</a:t>
                      </a:r>
                      <a:r>
                        <a:rPr lang="en-US" sz="1100" b="0" dirty="0">
                          <a:solidFill>
                            <a:schemeClr val="tx1"/>
                          </a:solidFill>
                        </a:rPr>
                        <a:t>)</a:t>
                      </a:r>
                    </a:p>
                  </a:txBody>
                  <a:tcPr marL="68580" marR="68580" marT="34290" marB="34290">
                    <a:solidFill>
                      <a:schemeClr val="accent3">
                        <a:lumMod val="40000"/>
                        <a:lumOff val="60000"/>
                      </a:schemeClr>
                    </a:solidFill>
                  </a:tcPr>
                </a:tc>
                <a:tc>
                  <a:txBody>
                    <a:bodyPr/>
                    <a:lstStyle/>
                    <a:p>
                      <a:r>
                        <a:rPr lang="en-US" sz="1100" dirty="0"/>
                        <a:t>2</a:t>
                      </a:r>
                    </a:p>
                  </a:txBody>
                  <a:tcPr marL="68580" marR="68580" marT="34290" marB="34290">
                    <a:solidFill>
                      <a:schemeClr val="accent3">
                        <a:lumMod val="20000"/>
                        <a:lumOff val="80000"/>
                      </a:schemeClr>
                    </a:solidFill>
                  </a:tcPr>
                </a:tc>
                <a:tc>
                  <a:txBody>
                    <a:bodyPr/>
                    <a:lstStyle/>
                    <a:p>
                      <a:r>
                        <a:rPr lang="en-US" sz="1100" dirty="0"/>
                        <a:t>0</a:t>
                      </a:r>
                    </a:p>
                  </a:txBody>
                  <a:tcPr marL="68580" marR="68580" marT="34290" marB="34290">
                    <a:solidFill>
                      <a:schemeClr val="accent3">
                        <a:lumMod val="20000"/>
                        <a:lumOff val="80000"/>
                      </a:schemeClr>
                    </a:solidFill>
                  </a:tcPr>
                </a:tc>
                <a:tc>
                  <a:txBody>
                    <a:bodyPr/>
                    <a:lstStyle/>
                    <a:p>
                      <a:r>
                        <a:rPr lang="en-US" sz="1100" kern="1200" dirty="0">
                          <a:solidFill>
                            <a:schemeClr val="dk1"/>
                          </a:solidFill>
                          <a:latin typeface="+mn-lt"/>
                          <a:ea typeface="+mn-ea"/>
                          <a:cs typeface="+mn-cs"/>
                        </a:rPr>
                        <a:t>0</a:t>
                      </a:r>
                    </a:p>
                  </a:txBody>
                  <a:tcPr marL="68580" marR="68580" marT="34290" marB="34290">
                    <a:solidFill>
                      <a:schemeClr val="accent3">
                        <a:lumMod val="20000"/>
                        <a:lumOff val="80000"/>
                      </a:schemeClr>
                    </a:solidFill>
                  </a:tcPr>
                </a:tc>
                <a:tc>
                  <a:txBody>
                    <a:bodyPr/>
                    <a:lstStyle/>
                    <a:p>
                      <a:r>
                        <a:rPr lang="en-US" sz="1100" kern="1200" dirty="0">
                          <a:solidFill>
                            <a:schemeClr val="dk1"/>
                          </a:solidFill>
                          <a:latin typeface="+mn-lt"/>
                          <a:ea typeface="+mn-ea"/>
                          <a:cs typeface="+mn-cs"/>
                        </a:rPr>
                        <a:t>1</a:t>
                      </a:r>
                    </a:p>
                  </a:txBody>
                  <a:tcPr marL="68580" marR="68580" marT="34290" marB="34290">
                    <a:solidFill>
                      <a:schemeClr val="accent3">
                        <a:lumMod val="20000"/>
                        <a:lumOff val="80000"/>
                      </a:schemeClr>
                    </a:solidFill>
                  </a:tcPr>
                </a:tc>
                <a:extLst>
                  <a:ext uri="{0D108BD9-81ED-4DB2-BD59-A6C34878D82A}">
                    <a16:rowId xmlns:a16="http://schemas.microsoft.com/office/drawing/2014/main" val="1732565285"/>
                  </a:ext>
                </a:extLst>
              </a:tr>
              <a:tr h="240030">
                <a:tc>
                  <a:txBody>
                    <a:bodyPr/>
                    <a:lstStyle/>
                    <a:p>
                      <a:r>
                        <a:rPr lang="en-US" sz="1100" b="0" dirty="0" err="1">
                          <a:solidFill>
                            <a:schemeClr val="tx1"/>
                          </a:solidFill>
                        </a:rPr>
                        <a:t>Expertenraad</a:t>
                      </a:r>
                      <a:endParaRPr lang="en-US" sz="1100" b="0" dirty="0">
                        <a:solidFill>
                          <a:schemeClr val="tx1"/>
                        </a:solidFill>
                      </a:endParaRPr>
                    </a:p>
                  </a:txBody>
                  <a:tcPr marL="68580" marR="68580" marT="34290" marB="34290">
                    <a:solidFill>
                      <a:schemeClr val="accent3">
                        <a:lumMod val="40000"/>
                        <a:lumOff val="60000"/>
                      </a:schemeClr>
                    </a:solidFill>
                  </a:tcPr>
                </a:tc>
                <a:tc>
                  <a:txBody>
                    <a:bodyPr/>
                    <a:lstStyle/>
                    <a:p>
                      <a:r>
                        <a:rPr lang="en-US" sz="1100" dirty="0"/>
                        <a:t>0</a:t>
                      </a:r>
                    </a:p>
                  </a:txBody>
                  <a:tcPr marL="68580" marR="68580" marT="34290" marB="34290">
                    <a:solidFill>
                      <a:schemeClr val="accent3">
                        <a:lumMod val="20000"/>
                        <a:lumOff val="80000"/>
                      </a:schemeClr>
                    </a:solidFill>
                  </a:tcPr>
                </a:tc>
                <a:tc>
                  <a:txBody>
                    <a:bodyPr/>
                    <a:lstStyle/>
                    <a:p>
                      <a:r>
                        <a:rPr lang="en-US" sz="1100" dirty="0"/>
                        <a:t>0</a:t>
                      </a:r>
                    </a:p>
                  </a:txBody>
                  <a:tcPr marL="68580" marR="68580" marT="34290" marB="34290">
                    <a:solidFill>
                      <a:schemeClr val="accent3">
                        <a:lumMod val="20000"/>
                        <a:lumOff val="80000"/>
                      </a:schemeClr>
                    </a:solidFill>
                  </a:tcPr>
                </a:tc>
                <a:tc>
                  <a:txBody>
                    <a:bodyPr/>
                    <a:lstStyle/>
                    <a:p>
                      <a:r>
                        <a:rPr lang="en-US" sz="1100" kern="1200" dirty="0">
                          <a:solidFill>
                            <a:schemeClr val="dk1"/>
                          </a:solidFill>
                          <a:latin typeface="+mn-lt"/>
                          <a:ea typeface="+mn-ea"/>
                          <a:cs typeface="+mn-cs"/>
                        </a:rPr>
                        <a:t>0</a:t>
                      </a:r>
                    </a:p>
                  </a:txBody>
                  <a:tcPr marL="68580" marR="68580" marT="34290" marB="34290">
                    <a:solidFill>
                      <a:schemeClr val="accent3">
                        <a:lumMod val="20000"/>
                        <a:lumOff val="80000"/>
                      </a:schemeClr>
                    </a:solidFill>
                  </a:tcPr>
                </a:tc>
                <a:tc>
                  <a:txBody>
                    <a:bodyPr/>
                    <a:lstStyle/>
                    <a:p>
                      <a:r>
                        <a:rPr lang="en-US" sz="1100" kern="1200" dirty="0">
                          <a:solidFill>
                            <a:schemeClr val="dk1"/>
                          </a:solidFill>
                          <a:latin typeface="+mn-lt"/>
                          <a:ea typeface="+mn-ea"/>
                          <a:cs typeface="+mn-cs"/>
                        </a:rPr>
                        <a:t>1</a:t>
                      </a:r>
                    </a:p>
                  </a:txBody>
                  <a:tcPr marL="68580" marR="68580" marT="34290" marB="34290">
                    <a:solidFill>
                      <a:schemeClr val="accent3">
                        <a:lumMod val="20000"/>
                        <a:lumOff val="80000"/>
                      </a:schemeClr>
                    </a:solidFill>
                  </a:tcPr>
                </a:tc>
                <a:extLst>
                  <a:ext uri="{0D108BD9-81ED-4DB2-BD59-A6C34878D82A}">
                    <a16:rowId xmlns:a16="http://schemas.microsoft.com/office/drawing/2014/main" val="2221978279"/>
                  </a:ext>
                </a:extLst>
              </a:tr>
              <a:tr h="240030">
                <a:tc>
                  <a:txBody>
                    <a:bodyPr/>
                    <a:lstStyle/>
                    <a:p>
                      <a:r>
                        <a:rPr lang="en-US" sz="1100" b="0" dirty="0" err="1">
                          <a:solidFill>
                            <a:schemeClr val="tx1"/>
                          </a:solidFill>
                        </a:rPr>
                        <a:t>Duurtijd</a:t>
                      </a:r>
                      <a:endParaRPr lang="en-US" sz="1100" b="0" dirty="0">
                        <a:solidFill>
                          <a:schemeClr val="tx1"/>
                        </a:solidFill>
                      </a:endParaRPr>
                    </a:p>
                  </a:txBody>
                  <a:tcPr marL="68580" marR="68580" marT="34290" marB="34290">
                    <a:solidFill>
                      <a:schemeClr val="accent3">
                        <a:lumMod val="40000"/>
                        <a:lumOff val="60000"/>
                      </a:schemeClr>
                    </a:solidFill>
                  </a:tcPr>
                </a:tc>
                <a:tc>
                  <a:txBody>
                    <a:bodyPr/>
                    <a:lstStyle/>
                    <a:p>
                      <a:r>
                        <a:rPr lang="en-US" sz="1100" dirty="0"/>
                        <a:t>3 </a:t>
                      </a:r>
                      <a:r>
                        <a:rPr lang="en-US" sz="1100" dirty="0" err="1"/>
                        <a:t>maanden</a:t>
                      </a:r>
                      <a:endParaRPr lang="en-US" sz="1100" dirty="0"/>
                    </a:p>
                  </a:txBody>
                  <a:tcPr marL="68580" marR="68580" marT="34290" marB="34290">
                    <a:solidFill>
                      <a:schemeClr val="accent3">
                        <a:lumMod val="20000"/>
                        <a:lumOff val="80000"/>
                      </a:schemeClr>
                    </a:solidFill>
                  </a:tcPr>
                </a:tc>
                <a:tc>
                  <a:txBody>
                    <a:bodyPr/>
                    <a:lstStyle/>
                    <a:p>
                      <a:r>
                        <a:rPr lang="en-US" sz="1100" dirty="0"/>
                        <a:t>1 </a:t>
                      </a:r>
                      <a:r>
                        <a:rPr lang="en-US" sz="1100" dirty="0" err="1"/>
                        <a:t>jaar</a:t>
                      </a:r>
                      <a:endParaRPr lang="en-US" sz="1100" dirty="0"/>
                    </a:p>
                  </a:txBody>
                  <a:tcPr marL="68580" marR="68580" marT="34290" marB="34290">
                    <a:solidFill>
                      <a:schemeClr val="accent3">
                        <a:lumMod val="20000"/>
                        <a:lumOff val="80000"/>
                      </a:schemeClr>
                    </a:solidFill>
                  </a:tcPr>
                </a:tc>
                <a:tc>
                  <a:txBody>
                    <a:bodyPr/>
                    <a:lstStyle/>
                    <a:p>
                      <a:r>
                        <a:rPr lang="en-US" sz="1100" kern="1200" dirty="0">
                          <a:solidFill>
                            <a:schemeClr val="dk1"/>
                          </a:solidFill>
                          <a:latin typeface="+mn-lt"/>
                          <a:ea typeface="+mn-ea"/>
                          <a:cs typeface="+mn-cs"/>
                        </a:rPr>
                        <a:t>1 </a:t>
                      </a:r>
                      <a:r>
                        <a:rPr lang="en-US" sz="1100" kern="1200" dirty="0" err="1">
                          <a:solidFill>
                            <a:schemeClr val="dk1"/>
                          </a:solidFill>
                          <a:latin typeface="+mn-lt"/>
                          <a:ea typeface="+mn-ea"/>
                          <a:cs typeface="+mn-cs"/>
                        </a:rPr>
                        <a:t>jaar</a:t>
                      </a:r>
                      <a:endParaRPr lang="en-US" sz="1100" kern="1200" dirty="0">
                        <a:solidFill>
                          <a:schemeClr val="dk1"/>
                        </a:solidFill>
                        <a:latin typeface="+mn-lt"/>
                        <a:ea typeface="+mn-ea"/>
                        <a:cs typeface="+mn-cs"/>
                      </a:endParaRPr>
                    </a:p>
                  </a:txBody>
                  <a:tcPr marL="68580" marR="68580" marT="34290" marB="34290">
                    <a:solidFill>
                      <a:schemeClr val="accent3">
                        <a:lumMod val="20000"/>
                        <a:lumOff val="80000"/>
                      </a:schemeClr>
                    </a:solidFill>
                  </a:tcPr>
                </a:tc>
                <a:tc>
                  <a:txBody>
                    <a:bodyPr/>
                    <a:lstStyle/>
                    <a:p>
                      <a:r>
                        <a:rPr lang="en-US" sz="1100" kern="1200" dirty="0">
                          <a:solidFill>
                            <a:schemeClr val="dk1"/>
                          </a:solidFill>
                          <a:latin typeface="+mn-lt"/>
                          <a:ea typeface="+mn-ea"/>
                          <a:cs typeface="+mn-cs"/>
                        </a:rPr>
                        <a:t>1 </a:t>
                      </a:r>
                      <a:r>
                        <a:rPr lang="en-US" sz="1100" kern="1200" dirty="0" err="1">
                          <a:solidFill>
                            <a:schemeClr val="dk1"/>
                          </a:solidFill>
                          <a:latin typeface="+mn-lt"/>
                          <a:ea typeface="+mn-ea"/>
                          <a:cs typeface="+mn-cs"/>
                        </a:rPr>
                        <a:t>jaar</a:t>
                      </a:r>
                      <a:endParaRPr lang="en-US" sz="1100" kern="1200" dirty="0">
                        <a:solidFill>
                          <a:schemeClr val="dk1"/>
                        </a:solidFill>
                        <a:latin typeface="+mn-lt"/>
                        <a:ea typeface="+mn-ea"/>
                        <a:cs typeface="+mn-cs"/>
                      </a:endParaRPr>
                    </a:p>
                  </a:txBody>
                  <a:tcPr marL="68580" marR="68580" marT="34290" marB="34290">
                    <a:solidFill>
                      <a:schemeClr val="accent3">
                        <a:lumMod val="20000"/>
                        <a:lumOff val="80000"/>
                      </a:schemeClr>
                    </a:solidFill>
                  </a:tcPr>
                </a:tc>
                <a:extLst>
                  <a:ext uri="{0D108BD9-81ED-4DB2-BD59-A6C34878D82A}">
                    <a16:rowId xmlns:a16="http://schemas.microsoft.com/office/drawing/2014/main" val="2175756254"/>
                  </a:ext>
                </a:extLst>
              </a:tr>
              <a:tr h="399693">
                <a:tc>
                  <a:txBody>
                    <a:bodyPr/>
                    <a:lstStyle/>
                    <a:p>
                      <a:r>
                        <a:rPr lang="en-US" sz="1100" b="0" dirty="0" err="1">
                          <a:solidFill>
                            <a:schemeClr val="tx1"/>
                          </a:solidFill>
                        </a:rPr>
                        <a:t>Groepsgrootte</a:t>
                      </a:r>
                      <a:endParaRPr lang="en-US" sz="1100" b="0" dirty="0">
                        <a:solidFill>
                          <a:schemeClr val="tx1"/>
                        </a:solidFill>
                      </a:endParaRPr>
                    </a:p>
                  </a:txBody>
                  <a:tcPr marL="68580" marR="68580" marT="34290" marB="34290">
                    <a:solidFill>
                      <a:schemeClr val="accent3">
                        <a:lumMod val="40000"/>
                        <a:lumOff val="60000"/>
                      </a:schemeClr>
                    </a:solidFill>
                  </a:tcPr>
                </a:tc>
                <a:tc>
                  <a:txBody>
                    <a:bodyPr/>
                    <a:lstStyle/>
                    <a:p>
                      <a:r>
                        <a:rPr lang="en-US" sz="1100" dirty="0"/>
                        <a:t>Min 8 – Max 16</a:t>
                      </a:r>
                    </a:p>
                  </a:txBody>
                  <a:tcPr marL="68580" marR="68580" marT="34290" marB="34290">
                    <a:solidFill>
                      <a:schemeClr val="accent3">
                        <a:lumMod val="20000"/>
                        <a:lumOff val="80000"/>
                      </a:schemeClr>
                    </a:solidFill>
                  </a:tcPr>
                </a:tc>
                <a:tc>
                  <a:txBody>
                    <a:bodyPr/>
                    <a:lstStyle/>
                    <a:p>
                      <a:r>
                        <a:rPr lang="en-US" sz="1100" dirty="0"/>
                        <a:t>Min 16 – Max 30</a:t>
                      </a:r>
                    </a:p>
                  </a:txBody>
                  <a:tcPr marL="68580" marR="68580" marT="34290" marB="34290">
                    <a:solidFill>
                      <a:schemeClr val="accent3">
                        <a:lumMod val="20000"/>
                        <a:lumOff val="80000"/>
                      </a:schemeClr>
                    </a:solidFill>
                  </a:tcPr>
                </a:tc>
                <a:tc>
                  <a:txBody>
                    <a:bodyPr/>
                    <a:lstStyle/>
                    <a:p>
                      <a:r>
                        <a:rPr lang="en-US" sz="1100" kern="1200" dirty="0">
                          <a:solidFill>
                            <a:schemeClr val="dk1"/>
                          </a:solidFill>
                          <a:latin typeface="+mn-lt"/>
                          <a:ea typeface="+mn-ea"/>
                          <a:cs typeface="+mn-cs"/>
                        </a:rPr>
                        <a:t>Min 16</a:t>
                      </a:r>
                      <a:r>
                        <a:rPr lang="en-US" sz="1100" kern="1200" baseline="0" dirty="0">
                          <a:solidFill>
                            <a:schemeClr val="dk1"/>
                          </a:solidFill>
                          <a:latin typeface="+mn-lt"/>
                          <a:ea typeface="+mn-ea"/>
                          <a:cs typeface="+mn-cs"/>
                        </a:rPr>
                        <a:t> – Max 30</a:t>
                      </a:r>
                      <a:endParaRPr lang="en-US" sz="1100" kern="1200" dirty="0">
                        <a:solidFill>
                          <a:schemeClr val="dk1"/>
                        </a:solidFill>
                        <a:latin typeface="+mn-lt"/>
                        <a:ea typeface="+mn-ea"/>
                        <a:cs typeface="+mn-cs"/>
                      </a:endParaRPr>
                    </a:p>
                  </a:txBody>
                  <a:tcPr marL="68580" marR="68580" marT="34290" marB="34290">
                    <a:solidFill>
                      <a:schemeClr val="accent3">
                        <a:lumMod val="20000"/>
                        <a:lumOff val="80000"/>
                      </a:schemeClr>
                    </a:solidFill>
                  </a:tcPr>
                </a:tc>
                <a:tc>
                  <a:txBody>
                    <a:bodyPr/>
                    <a:lstStyle/>
                    <a:p>
                      <a:r>
                        <a:rPr lang="en-US" sz="1100" kern="1200" dirty="0">
                          <a:solidFill>
                            <a:schemeClr val="dk1"/>
                          </a:solidFill>
                          <a:latin typeface="+mn-lt"/>
                          <a:ea typeface="+mn-ea"/>
                          <a:cs typeface="+mn-cs"/>
                        </a:rPr>
                        <a:t>6-10</a:t>
                      </a:r>
                    </a:p>
                  </a:txBody>
                  <a:tcPr marL="68580" marR="68580" marT="34290" marB="34290">
                    <a:solidFill>
                      <a:schemeClr val="accent3">
                        <a:lumMod val="20000"/>
                        <a:lumOff val="80000"/>
                      </a:schemeClr>
                    </a:solidFill>
                  </a:tcPr>
                </a:tc>
                <a:extLst>
                  <a:ext uri="{0D108BD9-81ED-4DB2-BD59-A6C34878D82A}">
                    <a16:rowId xmlns:a16="http://schemas.microsoft.com/office/drawing/2014/main" val="2444363435"/>
                  </a:ext>
                </a:extLst>
              </a:tr>
            </a:tbl>
          </a:graphicData>
        </a:graphic>
      </p:graphicFrame>
      <p:sp>
        <p:nvSpPr>
          <p:cNvPr id="17" name="Freeform 2244">
            <a:extLst>
              <a:ext uri="{FF2B5EF4-FFF2-40B4-BE49-F238E27FC236}">
                <a16:creationId xmlns:a16="http://schemas.microsoft.com/office/drawing/2014/main" id="{2A9EB730-E7E9-484F-83AD-9C00F9CF691E}"/>
              </a:ext>
            </a:extLst>
          </p:cNvPr>
          <p:cNvSpPr>
            <a:spLocks noChangeArrowheads="1"/>
          </p:cNvSpPr>
          <p:nvPr/>
        </p:nvSpPr>
        <p:spPr bwMode="auto">
          <a:xfrm>
            <a:off x="4277590" y="1176574"/>
            <a:ext cx="251939" cy="229349"/>
          </a:xfrm>
          <a:custGeom>
            <a:avLst/>
            <a:gdLst>
              <a:gd name="T0" fmla="*/ 958 w 959"/>
              <a:gd name="T1" fmla="*/ 483 h 968"/>
              <a:gd name="T2" fmla="*/ 958 w 959"/>
              <a:gd name="T3" fmla="*/ 483 h 968"/>
              <a:gd name="T4" fmla="*/ 484 w 959"/>
              <a:gd name="T5" fmla="*/ 967 h 968"/>
              <a:gd name="T6" fmla="*/ 0 w 959"/>
              <a:gd name="T7" fmla="*/ 483 h 968"/>
              <a:gd name="T8" fmla="*/ 484 w 959"/>
              <a:gd name="T9" fmla="*/ 0 h 968"/>
              <a:gd name="T10" fmla="*/ 958 w 959"/>
              <a:gd name="T11" fmla="*/ 483 h 968"/>
            </a:gdLst>
            <a:ahLst/>
            <a:cxnLst>
              <a:cxn ang="0">
                <a:pos x="T0" y="T1"/>
              </a:cxn>
              <a:cxn ang="0">
                <a:pos x="T2" y="T3"/>
              </a:cxn>
              <a:cxn ang="0">
                <a:pos x="T4" y="T5"/>
              </a:cxn>
              <a:cxn ang="0">
                <a:pos x="T6" y="T7"/>
              </a:cxn>
              <a:cxn ang="0">
                <a:pos x="T8" y="T9"/>
              </a:cxn>
              <a:cxn ang="0">
                <a:pos x="T10" y="T11"/>
              </a:cxn>
            </a:cxnLst>
            <a:rect l="0" t="0" r="r" b="b"/>
            <a:pathLst>
              <a:path w="959" h="968">
                <a:moveTo>
                  <a:pt x="958" y="483"/>
                </a:moveTo>
                <a:lnTo>
                  <a:pt x="958" y="483"/>
                </a:lnTo>
                <a:cubicBezTo>
                  <a:pt x="958" y="746"/>
                  <a:pt x="746" y="967"/>
                  <a:pt x="484" y="967"/>
                </a:cubicBezTo>
                <a:cubicBezTo>
                  <a:pt x="212" y="967"/>
                  <a:pt x="0" y="746"/>
                  <a:pt x="0" y="483"/>
                </a:cubicBezTo>
                <a:cubicBezTo>
                  <a:pt x="0" y="221"/>
                  <a:pt x="212" y="0"/>
                  <a:pt x="484" y="0"/>
                </a:cubicBezTo>
                <a:cubicBezTo>
                  <a:pt x="746" y="0"/>
                  <a:pt x="958" y="221"/>
                  <a:pt x="958" y="483"/>
                </a:cubicBezTo>
              </a:path>
            </a:pathLst>
          </a:custGeom>
          <a:solidFill>
            <a:srgbClr val="FF0000"/>
          </a:solidFill>
          <a:ln>
            <a:noFill/>
          </a:ln>
          <a:effectLst/>
        </p:spPr>
        <p:txBody>
          <a:bodyPr wrap="none" anchor="ctr"/>
          <a:lstStyle/>
          <a:p>
            <a:pPr defTabSz="1069771"/>
            <a:endParaRPr lang="en-US" sz="27908">
              <a:solidFill>
                <a:srgbClr val="FFC000"/>
              </a:solidFill>
            </a:endParaRPr>
          </a:p>
        </p:txBody>
      </p:sp>
      <p:sp>
        <p:nvSpPr>
          <p:cNvPr id="18" name="Freeform 2244">
            <a:extLst>
              <a:ext uri="{FF2B5EF4-FFF2-40B4-BE49-F238E27FC236}">
                <a16:creationId xmlns:a16="http://schemas.microsoft.com/office/drawing/2014/main" id="{1CD458C1-9401-42F4-B5CE-B47DB8F1B709}"/>
              </a:ext>
            </a:extLst>
          </p:cNvPr>
          <p:cNvSpPr>
            <a:spLocks noChangeArrowheads="1"/>
          </p:cNvSpPr>
          <p:nvPr/>
        </p:nvSpPr>
        <p:spPr bwMode="auto">
          <a:xfrm>
            <a:off x="6141771" y="1172833"/>
            <a:ext cx="251939" cy="229349"/>
          </a:xfrm>
          <a:custGeom>
            <a:avLst/>
            <a:gdLst>
              <a:gd name="T0" fmla="*/ 958 w 959"/>
              <a:gd name="T1" fmla="*/ 483 h 968"/>
              <a:gd name="T2" fmla="*/ 958 w 959"/>
              <a:gd name="T3" fmla="*/ 483 h 968"/>
              <a:gd name="T4" fmla="*/ 484 w 959"/>
              <a:gd name="T5" fmla="*/ 967 h 968"/>
              <a:gd name="T6" fmla="*/ 0 w 959"/>
              <a:gd name="T7" fmla="*/ 483 h 968"/>
              <a:gd name="T8" fmla="*/ 484 w 959"/>
              <a:gd name="T9" fmla="*/ 0 h 968"/>
              <a:gd name="T10" fmla="*/ 958 w 959"/>
              <a:gd name="T11" fmla="*/ 483 h 968"/>
            </a:gdLst>
            <a:ahLst/>
            <a:cxnLst>
              <a:cxn ang="0">
                <a:pos x="T0" y="T1"/>
              </a:cxn>
              <a:cxn ang="0">
                <a:pos x="T2" y="T3"/>
              </a:cxn>
              <a:cxn ang="0">
                <a:pos x="T4" y="T5"/>
              </a:cxn>
              <a:cxn ang="0">
                <a:pos x="T6" y="T7"/>
              </a:cxn>
              <a:cxn ang="0">
                <a:pos x="T8" y="T9"/>
              </a:cxn>
              <a:cxn ang="0">
                <a:pos x="T10" y="T11"/>
              </a:cxn>
            </a:cxnLst>
            <a:rect l="0" t="0" r="r" b="b"/>
            <a:pathLst>
              <a:path w="959" h="968">
                <a:moveTo>
                  <a:pt x="958" y="483"/>
                </a:moveTo>
                <a:lnTo>
                  <a:pt x="958" y="483"/>
                </a:lnTo>
                <a:cubicBezTo>
                  <a:pt x="958" y="746"/>
                  <a:pt x="746" y="967"/>
                  <a:pt x="484" y="967"/>
                </a:cubicBezTo>
                <a:cubicBezTo>
                  <a:pt x="212" y="967"/>
                  <a:pt x="0" y="746"/>
                  <a:pt x="0" y="483"/>
                </a:cubicBezTo>
                <a:cubicBezTo>
                  <a:pt x="0" y="221"/>
                  <a:pt x="212" y="0"/>
                  <a:pt x="484" y="0"/>
                </a:cubicBezTo>
                <a:cubicBezTo>
                  <a:pt x="746" y="0"/>
                  <a:pt x="958" y="221"/>
                  <a:pt x="958" y="483"/>
                </a:cubicBezTo>
              </a:path>
            </a:pathLst>
          </a:custGeom>
          <a:solidFill>
            <a:schemeClr val="accent6"/>
          </a:solidFill>
          <a:ln>
            <a:noFill/>
          </a:ln>
          <a:effectLst/>
        </p:spPr>
        <p:txBody>
          <a:bodyPr wrap="none" anchor="ctr"/>
          <a:lstStyle/>
          <a:p>
            <a:pPr defTabSz="1069771"/>
            <a:endParaRPr lang="en-US" sz="27908">
              <a:solidFill>
                <a:srgbClr val="FFC000"/>
              </a:solidFill>
            </a:endParaRPr>
          </a:p>
        </p:txBody>
      </p:sp>
      <p:sp>
        <p:nvSpPr>
          <p:cNvPr id="19" name="Freeform 2244">
            <a:extLst>
              <a:ext uri="{FF2B5EF4-FFF2-40B4-BE49-F238E27FC236}">
                <a16:creationId xmlns:a16="http://schemas.microsoft.com/office/drawing/2014/main" id="{2CAA3F7E-0B85-4574-9410-6C0B405CE5D6}"/>
              </a:ext>
            </a:extLst>
          </p:cNvPr>
          <p:cNvSpPr>
            <a:spLocks noChangeArrowheads="1"/>
          </p:cNvSpPr>
          <p:nvPr/>
        </p:nvSpPr>
        <p:spPr bwMode="auto">
          <a:xfrm>
            <a:off x="8388915" y="1201967"/>
            <a:ext cx="251939" cy="229349"/>
          </a:xfrm>
          <a:custGeom>
            <a:avLst/>
            <a:gdLst>
              <a:gd name="T0" fmla="*/ 958 w 959"/>
              <a:gd name="T1" fmla="*/ 483 h 968"/>
              <a:gd name="T2" fmla="*/ 958 w 959"/>
              <a:gd name="T3" fmla="*/ 483 h 968"/>
              <a:gd name="T4" fmla="*/ 484 w 959"/>
              <a:gd name="T5" fmla="*/ 967 h 968"/>
              <a:gd name="T6" fmla="*/ 0 w 959"/>
              <a:gd name="T7" fmla="*/ 483 h 968"/>
              <a:gd name="T8" fmla="*/ 484 w 959"/>
              <a:gd name="T9" fmla="*/ 0 h 968"/>
              <a:gd name="T10" fmla="*/ 958 w 959"/>
              <a:gd name="T11" fmla="*/ 483 h 968"/>
            </a:gdLst>
            <a:ahLst/>
            <a:cxnLst>
              <a:cxn ang="0">
                <a:pos x="T0" y="T1"/>
              </a:cxn>
              <a:cxn ang="0">
                <a:pos x="T2" y="T3"/>
              </a:cxn>
              <a:cxn ang="0">
                <a:pos x="T4" y="T5"/>
              </a:cxn>
              <a:cxn ang="0">
                <a:pos x="T6" y="T7"/>
              </a:cxn>
              <a:cxn ang="0">
                <a:pos x="T8" y="T9"/>
              </a:cxn>
              <a:cxn ang="0">
                <a:pos x="T10" y="T11"/>
              </a:cxn>
            </a:cxnLst>
            <a:rect l="0" t="0" r="r" b="b"/>
            <a:pathLst>
              <a:path w="959" h="968">
                <a:moveTo>
                  <a:pt x="958" y="483"/>
                </a:moveTo>
                <a:lnTo>
                  <a:pt x="958" y="483"/>
                </a:lnTo>
                <a:cubicBezTo>
                  <a:pt x="958" y="746"/>
                  <a:pt x="746" y="967"/>
                  <a:pt x="484" y="967"/>
                </a:cubicBezTo>
                <a:cubicBezTo>
                  <a:pt x="212" y="967"/>
                  <a:pt x="0" y="746"/>
                  <a:pt x="0" y="483"/>
                </a:cubicBezTo>
                <a:cubicBezTo>
                  <a:pt x="0" y="221"/>
                  <a:pt x="212" y="0"/>
                  <a:pt x="484" y="0"/>
                </a:cubicBezTo>
                <a:cubicBezTo>
                  <a:pt x="746" y="0"/>
                  <a:pt x="958" y="221"/>
                  <a:pt x="958" y="483"/>
                </a:cubicBezTo>
              </a:path>
            </a:pathLst>
          </a:custGeom>
          <a:solidFill>
            <a:schemeClr val="accent5"/>
          </a:solidFill>
          <a:ln>
            <a:noFill/>
          </a:ln>
          <a:effectLst/>
        </p:spPr>
        <p:txBody>
          <a:bodyPr wrap="none" anchor="ctr"/>
          <a:lstStyle/>
          <a:p>
            <a:pPr defTabSz="1069771"/>
            <a:endParaRPr lang="en-US" sz="27908">
              <a:solidFill>
                <a:srgbClr val="FFC000"/>
              </a:solidFill>
            </a:endParaRPr>
          </a:p>
        </p:txBody>
      </p:sp>
      <p:cxnSp>
        <p:nvCxnSpPr>
          <p:cNvPr id="20" name="Rechte verbindingslijn 19">
            <a:extLst>
              <a:ext uri="{FF2B5EF4-FFF2-40B4-BE49-F238E27FC236}">
                <a16:creationId xmlns:a16="http://schemas.microsoft.com/office/drawing/2014/main" id="{21FC0BF0-12A2-4CC7-BBCC-A9ED4D475266}"/>
              </a:ext>
            </a:extLst>
          </p:cNvPr>
          <p:cNvCxnSpPr>
            <a:cxnSpLocks/>
          </p:cNvCxnSpPr>
          <p:nvPr/>
        </p:nvCxnSpPr>
        <p:spPr>
          <a:xfrm>
            <a:off x="1576211" y="4704278"/>
            <a:ext cx="6052804" cy="1"/>
          </a:xfrm>
          <a:prstGeom prst="line">
            <a:avLst/>
          </a:prstGeom>
        </p:spPr>
        <p:style>
          <a:lnRef idx="2">
            <a:schemeClr val="accent1"/>
          </a:lnRef>
          <a:fillRef idx="0">
            <a:schemeClr val="accent1"/>
          </a:fillRef>
          <a:effectRef idx="1">
            <a:schemeClr val="accent1"/>
          </a:effectRef>
          <a:fontRef idx="minor">
            <a:schemeClr val="tx1"/>
          </a:fontRef>
        </p:style>
      </p:cxnSp>
      <p:sp>
        <p:nvSpPr>
          <p:cNvPr id="22" name="Freeform 2244">
            <a:extLst>
              <a:ext uri="{FF2B5EF4-FFF2-40B4-BE49-F238E27FC236}">
                <a16:creationId xmlns:a16="http://schemas.microsoft.com/office/drawing/2014/main" id="{57DF19A0-1110-4885-B50C-C781F69F6F58}"/>
              </a:ext>
            </a:extLst>
          </p:cNvPr>
          <p:cNvSpPr>
            <a:spLocks noChangeArrowheads="1"/>
          </p:cNvSpPr>
          <p:nvPr/>
        </p:nvSpPr>
        <p:spPr bwMode="auto">
          <a:xfrm>
            <a:off x="2690152" y="4527227"/>
            <a:ext cx="251939" cy="229349"/>
          </a:xfrm>
          <a:custGeom>
            <a:avLst/>
            <a:gdLst>
              <a:gd name="T0" fmla="*/ 958 w 959"/>
              <a:gd name="T1" fmla="*/ 483 h 968"/>
              <a:gd name="T2" fmla="*/ 958 w 959"/>
              <a:gd name="T3" fmla="*/ 483 h 968"/>
              <a:gd name="T4" fmla="*/ 484 w 959"/>
              <a:gd name="T5" fmla="*/ 967 h 968"/>
              <a:gd name="T6" fmla="*/ 0 w 959"/>
              <a:gd name="T7" fmla="*/ 483 h 968"/>
              <a:gd name="T8" fmla="*/ 484 w 959"/>
              <a:gd name="T9" fmla="*/ 0 h 968"/>
              <a:gd name="T10" fmla="*/ 958 w 959"/>
              <a:gd name="T11" fmla="*/ 483 h 968"/>
            </a:gdLst>
            <a:ahLst/>
            <a:cxnLst>
              <a:cxn ang="0">
                <a:pos x="T0" y="T1"/>
              </a:cxn>
              <a:cxn ang="0">
                <a:pos x="T2" y="T3"/>
              </a:cxn>
              <a:cxn ang="0">
                <a:pos x="T4" y="T5"/>
              </a:cxn>
              <a:cxn ang="0">
                <a:pos x="T6" y="T7"/>
              </a:cxn>
              <a:cxn ang="0">
                <a:pos x="T8" y="T9"/>
              </a:cxn>
              <a:cxn ang="0">
                <a:pos x="T10" y="T11"/>
              </a:cxn>
            </a:cxnLst>
            <a:rect l="0" t="0" r="r" b="b"/>
            <a:pathLst>
              <a:path w="959" h="968">
                <a:moveTo>
                  <a:pt x="958" y="483"/>
                </a:moveTo>
                <a:lnTo>
                  <a:pt x="958" y="483"/>
                </a:lnTo>
                <a:cubicBezTo>
                  <a:pt x="958" y="746"/>
                  <a:pt x="746" y="967"/>
                  <a:pt x="484" y="967"/>
                </a:cubicBezTo>
                <a:cubicBezTo>
                  <a:pt x="212" y="967"/>
                  <a:pt x="0" y="746"/>
                  <a:pt x="0" y="483"/>
                </a:cubicBezTo>
                <a:cubicBezTo>
                  <a:pt x="0" y="221"/>
                  <a:pt x="212" y="0"/>
                  <a:pt x="484" y="0"/>
                </a:cubicBezTo>
                <a:cubicBezTo>
                  <a:pt x="746" y="0"/>
                  <a:pt x="958" y="221"/>
                  <a:pt x="958" y="483"/>
                </a:cubicBezTo>
              </a:path>
            </a:pathLst>
          </a:custGeom>
          <a:solidFill>
            <a:schemeClr val="accent6"/>
          </a:solidFill>
          <a:ln>
            <a:noFill/>
          </a:ln>
          <a:effectLst/>
        </p:spPr>
        <p:txBody>
          <a:bodyPr wrap="none" anchor="ctr"/>
          <a:lstStyle/>
          <a:p>
            <a:pPr defTabSz="1069771"/>
            <a:endParaRPr lang="en-US" sz="27908">
              <a:solidFill>
                <a:srgbClr val="FFC000"/>
              </a:solidFill>
            </a:endParaRPr>
          </a:p>
        </p:txBody>
      </p:sp>
      <p:sp>
        <p:nvSpPr>
          <p:cNvPr id="23" name="Freeform 2244">
            <a:extLst>
              <a:ext uri="{FF2B5EF4-FFF2-40B4-BE49-F238E27FC236}">
                <a16:creationId xmlns:a16="http://schemas.microsoft.com/office/drawing/2014/main" id="{31916058-F1AC-4C49-A48E-D3E5F27E4891}"/>
              </a:ext>
            </a:extLst>
          </p:cNvPr>
          <p:cNvSpPr>
            <a:spLocks noChangeArrowheads="1"/>
          </p:cNvSpPr>
          <p:nvPr/>
        </p:nvSpPr>
        <p:spPr bwMode="auto">
          <a:xfrm>
            <a:off x="7068743" y="4514929"/>
            <a:ext cx="251939" cy="229349"/>
          </a:xfrm>
          <a:custGeom>
            <a:avLst/>
            <a:gdLst>
              <a:gd name="T0" fmla="*/ 958 w 959"/>
              <a:gd name="T1" fmla="*/ 483 h 968"/>
              <a:gd name="T2" fmla="*/ 958 w 959"/>
              <a:gd name="T3" fmla="*/ 483 h 968"/>
              <a:gd name="T4" fmla="*/ 484 w 959"/>
              <a:gd name="T5" fmla="*/ 967 h 968"/>
              <a:gd name="T6" fmla="*/ 0 w 959"/>
              <a:gd name="T7" fmla="*/ 483 h 968"/>
              <a:gd name="T8" fmla="*/ 484 w 959"/>
              <a:gd name="T9" fmla="*/ 0 h 968"/>
              <a:gd name="T10" fmla="*/ 958 w 959"/>
              <a:gd name="T11" fmla="*/ 483 h 968"/>
            </a:gdLst>
            <a:ahLst/>
            <a:cxnLst>
              <a:cxn ang="0">
                <a:pos x="T0" y="T1"/>
              </a:cxn>
              <a:cxn ang="0">
                <a:pos x="T2" y="T3"/>
              </a:cxn>
              <a:cxn ang="0">
                <a:pos x="T4" y="T5"/>
              </a:cxn>
              <a:cxn ang="0">
                <a:pos x="T6" y="T7"/>
              </a:cxn>
              <a:cxn ang="0">
                <a:pos x="T8" y="T9"/>
              </a:cxn>
              <a:cxn ang="0">
                <a:pos x="T10" y="T11"/>
              </a:cxn>
            </a:cxnLst>
            <a:rect l="0" t="0" r="r" b="b"/>
            <a:pathLst>
              <a:path w="959" h="968">
                <a:moveTo>
                  <a:pt x="958" y="483"/>
                </a:moveTo>
                <a:lnTo>
                  <a:pt x="958" y="483"/>
                </a:lnTo>
                <a:cubicBezTo>
                  <a:pt x="958" y="746"/>
                  <a:pt x="746" y="967"/>
                  <a:pt x="484" y="967"/>
                </a:cubicBezTo>
                <a:cubicBezTo>
                  <a:pt x="212" y="967"/>
                  <a:pt x="0" y="746"/>
                  <a:pt x="0" y="483"/>
                </a:cubicBezTo>
                <a:cubicBezTo>
                  <a:pt x="0" y="221"/>
                  <a:pt x="212" y="0"/>
                  <a:pt x="484" y="0"/>
                </a:cubicBezTo>
                <a:cubicBezTo>
                  <a:pt x="746" y="0"/>
                  <a:pt x="958" y="221"/>
                  <a:pt x="958" y="483"/>
                </a:cubicBezTo>
              </a:path>
            </a:pathLst>
          </a:custGeom>
          <a:solidFill>
            <a:schemeClr val="accent6"/>
          </a:solidFill>
          <a:ln>
            <a:noFill/>
          </a:ln>
          <a:effectLst/>
        </p:spPr>
        <p:txBody>
          <a:bodyPr wrap="none" anchor="ctr"/>
          <a:lstStyle/>
          <a:p>
            <a:pPr defTabSz="1069771"/>
            <a:endParaRPr lang="en-US" sz="27908">
              <a:solidFill>
                <a:srgbClr val="FFC000"/>
              </a:solidFill>
            </a:endParaRPr>
          </a:p>
        </p:txBody>
      </p:sp>
      <p:sp>
        <p:nvSpPr>
          <p:cNvPr id="25" name="Freeform 2244">
            <a:extLst>
              <a:ext uri="{FF2B5EF4-FFF2-40B4-BE49-F238E27FC236}">
                <a16:creationId xmlns:a16="http://schemas.microsoft.com/office/drawing/2014/main" id="{0871476D-06DF-44A4-8E90-B0D87E979C38}"/>
              </a:ext>
            </a:extLst>
          </p:cNvPr>
          <p:cNvSpPr>
            <a:spLocks noChangeArrowheads="1"/>
          </p:cNvSpPr>
          <p:nvPr/>
        </p:nvSpPr>
        <p:spPr bwMode="auto">
          <a:xfrm>
            <a:off x="1778600" y="4516993"/>
            <a:ext cx="251939" cy="229349"/>
          </a:xfrm>
          <a:custGeom>
            <a:avLst/>
            <a:gdLst>
              <a:gd name="T0" fmla="*/ 958 w 959"/>
              <a:gd name="T1" fmla="*/ 483 h 968"/>
              <a:gd name="T2" fmla="*/ 958 w 959"/>
              <a:gd name="T3" fmla="*/ 483 h 968"/>
              <a:gd name="T4" fmla="*/ 484 w 959"/>
              <a:gd name="T5" fmla="*/ 967 h 968"/>
              <a:gd name="T6" fmla="*/ 0 w 959"/>
              <a:gd name="T7" fmla="*/ 483 h 968"/>
              <a:gd name="T8" fmla="*/ 484 w 959"/>
              <a:gd name="T9" fmla="*/ 0 h 968"/>
              <a:gd name="T10" fmla="*/ 958 w 959"/>
              <a:gd name="T11" fmla="*/ 483 h 968"/>
            </a:gdLst>
            <a:ahLst/>
            <a:cxnLst>
              <a:cxn ang="0">
                <a:pos x="T0" y="T1"/>
              </a:cxn>
              <a:cxn ang="0">
                <a:pos x="T2" y="T3"/>
              </a:cxn>
              <a:cxn ang="0">
                <a:pos x="T4" y="T5"/>
              </a:cxn>
              <a:cxn ang="0">
                <a:pos x="T6" y="T7"/>
              </a:cxn>
              <a:cxn ang="0">
                <a:pos x="T8" y="T9"/>
              </a:cxn>
              <a:cxn ang="0">
                <a:pos x="T10" y="T11"/>
              </a:cxn>
            </a:cxnLst>
            <a:rect l="0" t="0" r="r" b="b"/>
            <a:pathLst>
              <a:path w="959" h="968">
                <a:moveTo>
                  <a:pt x="958" y="483"/>
                </a:moveTo>
                <a:lnTo>
                  <a:pt x="958" y="483"/>
                </a:lnTo>
                <a:cubicBezTo>
                  <a:pt x="958" y="746"/>
                  <a:pt x="746" y="967"/>
                  <a:pt x="484" y="967"/>
                </a:cubicBezTo>
                <a:cubicBezTo>
                  <a:pt x="212" y="967"/>
                  <a:pt x="0" y="746"/>
                  <a:pt x="0" y="483"/>
                </a:cubicBezTo>
                <a:cubicBezTo>
                  <a:pt x="0" y="221"/>
                  <a:pt x="212" y="0"/>
                  <a:pt x="484" y="0"/>
                </a:cubicBezTo>
                <a:cubicBezTo>
                  <a:pt x="746" y="0"/>
                  <a:pt x="958" y="221"/>
                  <a:pt x="958" y="483"/>
                </a:cubicBezTo>
              </a:path>
            </a:pathLst>
          </a:custGeom>
          <a:solidFill>
            <a:srgbClr val="FF0000"/>
          </a:solidFill>
          <a:ln>
            <a:noFill/>
          </a:ln>
          <a:effectLst/>
        </p:spPr>
        <p:txBody>
          <a:bodyPr wrap="none" anchor="ctr"/>
          <a:lstStyle/>
          <a:p>
            <a:pPr defTabSz="1069771"/>
            <a:endParaRPr lang="en-US" sz="27908">
              <a:solidFill>
                <a:srgbClr val="FFC000"/>
              </a:solidFill>
            </a:endParaRPr>
          </a:p>
        </p:txBody>
      </p:sp>
      <p:sp>
        <p:nvSpPr>
          <p:cNvPr id="26" name="Freeform 2244">
            <a:extLst>
              <a:ext uri="{FF2B5EF4-FFF2-40B4-BE49-F238E27FC236}">
                <a16:creationId xmlns:a16="http://schemas.microsoft.com/office/drawing/2014/main" id="{B1D16055-36C4-4C4A-9674-5C0CD8E3FE93}"/>
              </a:ext>
            </a:extLst>
          </p:cNvPr>
          <p:cNvSpPr>
            <a:spLocks noChangeArrowheads="1"/>
          </p:cNvSpPr>
          <p:nvPr/>
        </p:nvSpPr>
        <p:spPr bwMode="auto">
          <a:xfrm>
            <a:off x="3672397" y="4527228"/>
            <a:ext cx="251939" cy="229349"/>
          </a:xfrm>
          <a:custGeom>
            <a:avLst/>
            <a:gdLst>
              <a:gd name="T0" fmla="*/ 958 w 959"/>
              <a:gd name="T1" fmla="*/ 483 h 968"/>
              <a:gd name="T2" fmla="*/ 958 w 959"/>
              <a:gd name="T3" fmla="*/ 483 h 968"/>
              <a:gd name="T4" fmla="*/ 484 w 959"/>
              <a:gd name="T5" fmla="*/ 967 h 968"/>
              <a:gd name="T6" fmla="*/ 0 w 959"/>
              <a:gd name="T7" fmla="*/ 483 h 968"/>
              <a:gd name="T8" fmla="*/ 484 w 959"/>
              <a:gd name="T9" fmla="*/ 0 h 968"/>
              <a:gd name="T10" fmla="*/ 958 w 959"/>
              <a:gd name="T11" fmla="*/ 483 h 968"/>
            </a:gdLst>
            <a:ahLst/>
            <a:cxnLst>
              <a:cxn ang="0">
                <a:pos x="T0" y="T1"/>
              </a:cxn>
              <a:cxn ang="0">
                <a:pos x="T2" y="T3"/>
              </a:cxn>
              <a:cxn ang="0">
                <a:pos x="T4" y="T5"/>
              </a:cxn>
              <a:cxn ang="0">
                <a:pos x="T6" y="T7"/>
              </a:cxn>
              <a:cxn ang="0">
                <a:pos x="T8" y="T9"/>
              </a:cxn>
              <a:cxn ang="0">
                <a:pos x="T10" y="T11"/>
              </a:cxn>
            </a:cxnLst>
            <a:rect l="0" t="0" r="r" b="b"/>
            <a:pathLst>
              <a:path w="959" h="968">
                <a:moveTo>
                  <a:pt x="958" y="483"/>
                </a:moveTo>
                <a:lnTo>
                  <a:pt x="958" y="483"/>
                </a:lnTo>
                <a:cubicBezTo>
                  <a:pt x="958" y="746"/>
                  <a:pt x="746" y="967"/>
                  <a:pt x="484" y="967"/>
                </a:cubicBezTo>
                <a:cubicBezTo>
                  <a:pt x="212" y="967"/>
                  <a:pt x="0" y="746"/>
                  <a:pt x="0" y="483"/>
                </a:cubicBezTo>
                <a:cubicBezTo>
                  <a:pt x="0" y="221"/>
                  <a:pt x="212" y="0"/>
                  <a:pt x="484" y="0"/>
                </a:cubicBezTo>
                <a:cubicBezTo>
                  <a:pt x="746" y="0"/>
                  <a:pt x="958" y="221"/>
                  <a:pt x="958" y="483"/>
                </a:cubicBezTo>
              </a:path>
            </a:pathLst>
          </a:custGeom>
          <a:solidFill>
            <a:srgbClr val="FF0000"/>
          </a:solidFill>
          <a:ln>
            <a:noFill/>
          </a:ln>
          <a:effectLst/>
        </p:spPr>
        <p:txBody>
          <a:bodyPr wrap="none" anchor="ctr"/>
          <a:lstStyle/>
          <a:p>
            <a:pPr defTabSz="1069771"/>
            <a:endParaRPr lang="en-US" sz="27908">
              <a:solidFill>
                <a:srgbClr val="FFC000"/>
              </a:solidFill>
            </a:endParaRPr>
          </a:p>
        </p:txBody>
      </p:sp>
      <p:sp>
        <p:nvSpPr>
          <p:cNvPr id="27" name="Freeform 2244">
            <a:extLst>
              <a:ext uri="{FF2B5EF4-FFF2-40B4-BE49-F238E27FC236}">
                <a16:creationId xmlns:a16="http://schemas.microsoft.com/office/drawing/2014/main" id="{FC7334E5-9D7E-4F09-BB5A-24A44AC045E3}"/>
              </a:ext>
            </a:extLst>
          </p:cNvPr>
          <p:cNvSpPr>
            <a:spLocks noChangeArrowheads="1"/>
          </p:cNvSpPr>
          <p:nvPr/>
        </p:nvSpPr>
        <p:spPr bwMode="auto">
          <a:xfrm>
            <a:off x="5881489" y="4538179"/>
            <a:ext cx="251939" cy="229349"/>
          </a:xfrm>
          <a:custGeom>
            <a:avLst/>
            <a:gdLst>
              <a:gd name="T0" fmla="*/ 958 w 959"/>
              <a:gd name="T1" fmla="*/ 483 h 968"/>
              <a:gd name="T2" fmla="*/ 958 w 959"/>
              <a:gd name="T3" fmla="*/ 483 h 968"/>
              <a:gd name="T4" fmla="*/ 484 w 959"/>
              <a:gd name="T5" fmla="*/ 967 h 968"/>
              <a:gd name="T6" fmla="*/ 0 w 959"/>
              <a:gd name="T7" fmla="*/ 483 h 968"/>
              <a:gd name="T8" fmla="*/ 484 w 959"/>
              <a:gd name="T9" fmla="*/ 0 h 968"/>
              <a:gd name="T10" fmla="*/ 958 w 959"/>
              <a:gd name="T11" fmla="*/ 483 h 968"/>
            </a:gdLst>
            <a:ahLst/>
            <a:cxnLst>
              <a:cxn ang="0">
                <a:pos x="T0" y="T1"/>
              </a:cxn>
              <a:cxn ang="0">
                <a:pos x="T2" y="T3"/>
              </a:cxn>
              <a:cxn ang="0">
                <a:pos x="T4" y="T5"/>
              </a:cxn>
              <a:cxn ang="0">
                <a:pos x="T6" y="T7"/>
              </a:cxn>
              <a:cxn ang="0">
                <a:pos x="T8" y="T9"/>
              </a:cxn>
              <a:cxn ang="0">
                <a:pos x="T10" y="T11"/>
              </a:cxn>
            </a:cxnLst>
            <a:rect l="0" t="0" r="r" b="b"/>
            <a:pathLst>
              <a:path w="959" h="968">
                <a:moveTo>
                  <a:pt x="958" y="483"/>
                </a:moveTo>
                <a:lnTo>
                  <a:pt x="958" y="483"/>
                </a:lnTo>
                <a:cubicBezTo>
                  <a:pt x="958" y="746"/>
                  <a:pt x="746" y="967"/>
                  <a:pt x="484" y="967"/>
                </a:cubicBezTo>
                <a:cubicBezTo>
                  <a:pt x="212" y="967"/>
                  <a:pt x="0" y="746"/>
                  <a:pt x="0" y="483"/>
                </a:cubicBezTo>
                <a:cubicBezTo>
                  <a:pt x="0" y="221"/>
                  <a:pt x="212" y="0"/>
                  <a:pt x="484" y="0"/>
                </a:cubicBezTo>
                <a:cubicBezTo>
                  <a:pt x="746" y="0"/>
                  <a:pt x="958" y="221"/>
                  <a:pt x="958" y="483"/>
                </a:cubicBezTo>
              </a:path>
            </a:pathLst>
          </a:custGeom>
          <a:solidFill>
            <a:srgbClr val="FF0000"/>
          </a:solidFill>
          <a:ln>
            <a:noFill/>
          </a:ln>
          <a:effectLst/>
        </p:spPr>
        <p:txBody>
          <a:bodyPr wrap="none" anchor="ctr"/>
          <a:lstStyle/>
          <a:p>
            <a:pPr defTabSz="1069771"/>
            <a:endParaRPr lang="en-US" sz="27908">
              <a:solidFill>
                <a:srgbClr val="FFC000"/>
              </a:solidFill>
            </a:endParaRPr>
          </a:p>
        </p:txBody>
      </p:sp>
      <p:sp>
        <p:nvSpPr>
          <p:cNvPr id="30" name="Titel 1">
            <a:extLst>
              <a:ext uri="{FF2B5EF4-FFF2-40B4-BE49-F238E27FC236}">
                <a16:creationId xmlns:a16="http://schemas.microsoft.com/office/drawing/2014/main" id="{D7B2587C-29C8-4B31-AD1E-980ABFFB48B7}"/>
              </a:ext>
            </a:extLst>
          </p:cNvPr>
          <p:cNvSpPr txBox="1">
            <a:spLocks/>
          </p:cNvSpPr>
          <p:nvPr/>
        </p:nvSpPr>
        <p:spPr>
          <a:xfrm>
            <a:off x="2535354" y="4830776"/>
            <a:ext cx="786284" cy="196611"/>
          </a:xfrm>
          <a:prstGeom prst="rect">
            <a:avLst/>
          </a:prstGeom>
        </p:spPr>
        <p:txBody>
          <a:bodyPr/>
          <a:lstStyle>
            <a:lvl1pPr algn="l" defTabSz="457200" rtl="0" eaLnBrk="1" latinLnBrk="0" hangingPunct="1">
              <a:lnSpc>
                <a:spcPct val="80000"/>
              </a:lnSpc>
              <a:spcBef>
                <a:spcPct val="0"/>
              </a:spcBef>
              <a:buNone/>
              <a:defRPr sz="3600" b="1" i="0" kern="1200">
                <a:solidFill>
                  <a:srgbClr val="73BB3C"/>
                </a:solidFill>
                <a:latin typeface="Arial"/>
                <a:ea typeface="+mj-ea"/>
                <a:cs typeface="Arial"/>
              </a:defRPr>
            </a:lvl1pPr>
          </a:lstStyle>
          <a:p>
            <a:r>
              <a:rPr lang="en-US" sz="1050" dirty="0">
                <a:solidFill>
                  <a:schemeClr val="accent6"/>
                </a:solidFill>
              </a:rPr>
              <a:t>1/12/17</a:t>
            </a:r>
            <a:endParaRPr lang="nl-NL" sz="1050" dirty="0">
              <a:solidFill>
                <a:schemeClr val="accent6"/>
              </a:solidFill>
            </a:endParaRPr>
          </a:p>
        </p:txBody>
      </p:sp>
      <p:sp>
        <p:nvSpPr>
          <p:cNvPr id="31" name="Titel 1">
            <a:extLst>
              <a:ext uri="{FF2B5EF4-FFF2-40B4-BE49-F238E27FC236}">
                <a16:creationId xmlns:a16="http://schemas.microsoft.com/office/drawing/2014/main" id="{456D40D7-9739-49E7-B38A-ADA1E3191A58}"/>
              </a:ext>
            </a:extLst>
          </p:cNvPr>
          <p:cNvSpPr txBox="1">
            <a:spLocks/>
          </p:cNvSpPr>
          <p:nvPr/>
        </p:nvSpPr>
        <p:spPr>
          <a:xfrm>
            <a:off x="6927540" y="4824859"/>
            <a:ext cx="990692" cy="173362"/>
          </a:xfrm>
          <a:prstGeom prst="rect">
            <a:avLst/>
          </a:prstGeom>
        </p:spPr>
        <p:txBody>
          <a:bodyPr/>
          <a:lstStyle>
            <a:defPPr>
              <a:defRPr lang="nl-NL"/>
            </a:defPPr>
            <a:lvl1pPr>
              <a:lnSpc>
                <a:spcPct val="80000"/>
              </a:lnSpc>
              <a:spcBef>
                <a:spcPct val="0"/>
              </a:spcBef>
              <a:buNone/>
              <a:defRPr sz="1400" b="1" i="0">
                <a:solidFill>
                  <a:schemeClr val="accent6"/>
                </a:solidFill>
                <a:latin typeface="Arial"/>
                <a:ea typeface="+mj-ea"/>
                <a:cs typeface="Arial"/>
              </a:defRPr>
            </a:lvl1pPr>
          </a:lstStyle>
          <a:p>
            <a:r>
              <a:rPr lang="en-US" sz="1050" dirty="0"/>
              <a:t>18&amp;19/5/18</a:t>
            </a:r>
            <a:endParaRPr lang="nl-NL" sz="1050" dirty="0"/>
          </a:p>
        </p:txBody>
      </p:sp>
      <p:sp>
        <p:nvSpPr>
          <p:cNvPr id="32" name="Titel 1">
            <a:extLst>
              <a:ext uri="{FF2B5EF4-FFF2-40B4-BE49-F238E27FC236}">
                <a16:creationId xmlns:a16="http://schemas.microsoft.com/office/drawing/2014/main" id="{777628FF-151D-4B4F-9C99-1B16E3937CD0}"/>
              </a:ext>
            </a:extLst>
          </p:cNvPr>
          <p:cNvSpPr txBox="1">
            <a:spLocks/>
          </p:cNvSpPr>
          <p:nvPr/>
        </p:nvSpPr>
        <p:spPr>
          <a:xfrm>
            <a:off x="1619278" y="4830776"/>
            <a:ext cx="786284" cy="196611"/>
          </a:xfrm>
          <a:prstGeom prst="rect">
            <a:avLst/>
          </a:prstGeom>
        </p:spPr>
        <p:txBody>
          <a:bodyPr/>
          <a:lstStyle>
            <a:lvl1pPr algn="l" defTabSz="457200" rtl="0" eaLnBrk="1" latinLnBrk="0" hangingPunct="1">
              <a:lnSpc>
                <a:spcPct val="80000"/>
              </a:lnSpc>
              <a:spcBef>
                <a:spcPct val="0"/>
              </a:spcBef>
              <a:buNone/>
              <a:defRPr sz="3600" b="1" i="0" kern="1200">
                <a:solidFill>
                  <a:srgbClr val="73BB3C"/>
                </a:solidFill>
                <a:latin typeface="Arial"/>
                <a:ea typeface="+mj-ea"/>
                <a:cs typeface="Arial"/>
              </a:defRPr>
            </a:lvl1pPr>
          </a:lstStyle>
          <a:p>
            <a:r>
              <a:rPr lang="en-US" sz="1050" dirty="0">
                <a:solidFill>
                  <a:srgbClr val="FF0000"/>
                </a:solidFill>
              </a:rPr>
              <a:t>29/11/17</a:t>
            </a:r>
            <a:endParaRPr lang="nl-NL" sz="1050" dirty="0">
              <a:solidFill>
                <a:srgbClr val="FF0000"/>
              </a:solidFill>
            </a:endParaRPr>
          </a:p>
        </p:txBody>
      </p:sp>
      <p:sp>
        <p:nvSpPr>
          <p:cNvPr id="33" name="Titel 1">
            <a:extLst>
              <a:ext uri="{FF2B5EF4-FFF2-40B4-BE49-F238E27FC236}">
                <a16:creationId xmlns:a16="http://schemas.microsoft.com/office/drawing/2014/main" id="{58FD09FB-00F6-478A-BB08-AB68EA4A59C0}"/>
              </a:ext>
            </a:extLst>
          </p:cNvPr>
          <p:cNvSpPr txBox="1">
            <a:spLocks/>
          </p:cNvSpPr>
          <p:nvPr/>
        </p:nvSpPr>
        <p:spPr>
          <a:xfrm>
            <a:off x="5730238" y="4830777"/>
            <a:ext cx="786284" cy="196611"/>
          </a:xfrm>
          <a:prstGeom prst="rect">
            <a:avLst/>
          </a:prstGeom>
        </p:spPr>
        <p:txBody>
          <a:bodyPr/>
          <a:lstStyle>
            <a:lvl1pPr algn="l" defTabSz="457200" rtl="0" eaLnBrk="1" latinLnBrk="0" hangingPunct="1">
              <a:lnSpc>
                <a:spcPct val="80000"/>
              </a:lnSpc>
              <a:spcBef>
                <a:spcPct val="0"/>
              </a:spcBef>
              <a:buNone/>
              <a:defRPr sz="3600" b="1" i="0" kern="1200">
                <a:solidFill>
                  <a:srgbClr val="73BB3C"/>
                </a:solidFill>
                <a:latin typeface="Arial"/>
                <a:ea typeface="+mj-ea"/>
                <a:cs typeface="Arial"/>
              </a:defRPr>
            </a:lvl1pPr>
          </a:lstStyle>
          <a:p>
            <a:r>
              <a:rPr lang="en-US" sz="1050" dirty="0">
                <a:solidFill>
                  <a:srgbClr val="FF0000"/>
                </a:solidFill>
              </a:rPr>
              <a:t>17/5/18</a:t>
            </a:r>
            <a:endParaRPr lang="nl-NL" sz="1050" dirty="0">
              <a:solidFill>
                <a:srgbClr val="FF0000"/>
              </a:solidFill>
            </a:endParaRPr>
          </a:p>
        </p:txBody>
      </p:sp>
      <p:sp>
        <p:nvSpPr>
          <p:cNvPr id="34" name="Freeform 2244">
            <a:extLst>
              <a:ext uri="{FF2B5EF4-FFF2-40B4-BE49-F238E27FC236}">
                <a16:creationId xmlns:a16="http://schemas.microsoft.com/office/drawing/2014/main" id="{AF439B26-5BFC-47D4-A37A-EE232788CA51}"/>
              </a:ext>
            </a:extLst>
          </p:cNvPr>
          <p:cNvSpPr>
            <a:spLocks noChangeArrowheads="1"/>
          </p:cNvSpPr>
          <p:nvPr/>
        </p:nvSpPr>
        <p:spPr bwMode="auto">
          <a:xfrm>
            <a:off x="4761212" y="4523858"/>
            <a:ext cx="251939" cy="229349"/>
          </a:xfrm>
          <a:custGeom>
            <a:avLst/>
            <a:gdLst>
              <a:gd name="T0" fmla="*/ 958 w 959"/>
              <a:gd name="T1" fmla="*/ 483 h 968"/>
              <a:gd name="T2" fmla="*/ 958 w 959"/>
              <a:gd name="T3" fmla="*/ 483 h 968"/>
              <a:gd name="T4" fmla="*/ 484 w 959"/>
              <a:gd name="T5" fmla="*/ 967 h 968"/>
              <a:gd name="T6" fmla="*/ 0 w 959"/>
              <a:gd name="T7" fmla="*/ 483 h 968"/>
              <a:gd name="T8" fmla="*/ 484 w 959"/>
              <a:gd name="T9" fmla="*/ 0 h 968"/>
              <a:gd name="T10" fmla="*/ 958 w 959"/>
              <a:gd name="T11" fmla="*/ 483 h 968"/>
            </a:gdLst>
            <a:ahLst/>
            <a:cxnLst>
              <a:cxn ang="0">
                <a:pos x="T0" y="T1"/>
              </a:cxn>
              <a:cxn ang="0">
                <a:pos x="T2" y="T3"/>
              </a:cxn>
              <a:cxn ang="0">
                <a:pos x="T4" y="T5"/>
              </a:cxn>
              <a:cxn ang="0">
                <a:pos x="T6" y="T7"/>
              </a:cxn>
              <a:cxn ang="0">
                <a:pos x="T8" y="T9"/>
              </a:cxn>
              <a:cxn ang="0">
                <a:pos x="T10" y="T11"/>
              </a:cxn>
            </a:cxnLst>
            <a:rect l="0" t="0" r="r" b="b"/>
            <a:pathLst>
              <a:path w="959" h="968">
                <a:moveTo>
                  <a:pt x="958" y="483"/>
                </a:moveTo>
                <a:lnTo>
                  <a:pt x="958" y="483"/>
                </a:lnTo>
                <a:cubicBezTo>
                  <a:pt x="958" y="746"/>
                  <a:pt x="746" y="967"/>
                  <a:pt x="484" y="967"/>
                </a:cubicBezTo>
                <a:cubicBezTo>
                  <a:pt x="212" y="967"/>
                  <a:pt x="0" y="746"/>
                  <a:pt x="0" y="483"/>
                </a:cubicBezTo>
                <a:cubicBezTo>
                  <a:pt x="0" y="221"/>
                  <a:pt x="212" y="0"/>
                  <a:pt x="484" y="0"/>
                </a:cubicBezTo>
                <a:cubicBezTo>
                  <a:pt x="746" y="0"/>
                  <a:pt x="958" y="221"/>
                  <a:pt x="958" y="483"/>
                </a:cubicBezTo>
              </a:path>
            </a:pathLst>
          </a:custGeom>
          <a:solidFill>
            <a:schemeClr val="accent5"/>
          </a:solidFill>
          <a:ln>
            <a:noFill/>
          </a:ln>
          <a:effectLst/>
        </p:spPr>
        <p:txBody>
          <a:bodyPr wrap="none" anchor="ctr"/>
          <a:lstStyle/>
          <a:p>
            <a:pPr defTabSz="1069771"/>
            <a:endParaRPr lang="en-US" sz="27908">
              <a:solidFill>
                <a:srgbClr val="FFC000"/>
              </a:solidFill>
            </a:endParaRPr>
          </a:p>
        </p:txBody>
      </p:sp>
      <p:sp>
        <p:nvSpPr>
          <p:cNvPr id="35" name="Titel 1">
            <a:extLst>
              <a:ext uri="{FF2B5EF4-FFF2-40B4-BE49-F238E27FC236}">
                <a16:creationId xmlns:a16="http://schemas.microsoft.com/office/drawing/2014/main" id="{BB38BC2A-88F9-418B-83C1-654E2E3ABAC1}"/>
              </a:ext>
            </a:extLst>
          </p:cNvPr>
          <p:cNvSpPr txBox="1">
            <a:spLocks/>
          </p:cNvSpPr>
          <p:nvPr/>
        </p:nvSpPr>
        <p:spPr>
          <a:xfrm>
            <a:off x="4588112" y="4824860"/>
            <a:ext cx="786284" cy="196611"/>
          </a:xfrm>
          <a:prstGeom prst="rect">
            <a:avLst/>
          </a:prstGeom>
        </p:spPr>
        <p:txBody>
          <a:bodyPr/>
          <a:lstStyle>
            <a:lvl1pPr algn="l" defTabSz="457200" rtl="0" eaLnBrk="1" latinLnBrk="0" hangingPunct="1">
              <a:lnSpc>
                <a:spcPct val="80000"/>
              </a:lnSpc>
              <a:spcBef>
                <a:spcPct val="0"/>
              </a:spcBef>
              <a:buNone/>
              <a:defRPr sz="3600" b="1" i="0" kern="1200">
                <a:solidFill>
                  <a:srgbClr val="73BB3C"/>
                </a:solidFill>
                <a:latin typeface="Arial"/>
                <a:ea typeface="+mj-ea"/>
                <a:cs typeface="Arial"/>
              </a:defRPr>
            </a:lvl1pPr>
          </a:lstStyle>
          <a:p>
            <a:r>
              <a:rPr lang="en-US" sz="1050" dirty="0">
                <a:solidFill>
                  <a:schemeClr val="accent5">
                    <a:lumMod val="75000"/>
                  </a:schemeClr>
                </a:solidFill>
              </a:rPr>
              <a:t>17/3/18</a:t>
            </a:r>
            <a:endParaRPr lang="nl-NL" sz="1050" dirty="0">
              <a:solidFill>
                <a:schemeClr val="accent5">
                  <a:lumMod val="75000"/>
                </a:schemeClr>
              </a:solidFill>
            </a:endParaRPr>
          </a:p>
        </p:txBody>
      </p:sp>
      <p:sp>
        <p:nvSpPr>
          <p:cNvPr id="36" name="Titel 1">
            <a:extLst>
              <a:ext uri="{FF2B5EF4-FFF2-40B4-BE49-F238E27FC236}">
                <a16:creationId xmlns:a16="http://schemas.microsoft.com/office/drawing/2014/main" id="{BE191183-FDE2-4913-B8B7-4D8B97208C56}"/>
              </a:ext>
            </a:extLst>
          </p:cNvPr>
          <p:cNvSpPr txBox="1">
            <a:spLocks/>
          </p:cNvSpPr>
          <p:nvPr/>
        </p:nvSpPr>
        <p:spPr>
          <a:xfrm>
            <a:off x="3188080" y="4830777"/>
            <a:ext cx="1140449" cy="196611"/>
          </a:xfrm>
          <a:prstGeom prst="rect">
            <a:avLst/>
          </a:prstGeom>
        </p:spPr>
        <p:txBody>
          <a:bodyPr/>
          <a:lstStyle>
            <a:lvl1pPr algn="l" defTabSz="457200" rtl="0" eaLnBrk="1" latinLnBrk="0" hangingPunct="1">
              <a:lnSpc>
                <a:spcPct val="80000"/>
              </a:lnSpc>
              <a:spcBef>
                <a:spcPct val="0"/>
              </a:spcBef>
              <a:buNone/>
              <a:defRPr sz="3600" b="1" i="0" kern="1200">
                <a:solidFill>
                  <a:srgbClr val="73BB3C"/>
                </a:solidFill>
                <a:latin typeface="Arial"/>
                <a:ea typeface="+mj-ea"/>
                <a:cs typeface="Arial"/>
              </a:defRPr>
            </a:lvl1pPr>
          </a:lstStyle>
          <a:p>
            <a:r>
              <a:rPr lang="en-US" sz="1050" dirty="0">
                <a:solidFill>
                  <a:srgbClr val="FF0000"/>
                </a:solidFill>
              </a:rPr>
              <a:t>Student: 7/3/18</a:t>
            </a:r>
            <a:endParaRPr lang="nl-NL" sz="1050" dirty="0">
              <a:solidFill>
                <a:srgbClr val="FF0000"/>
              </a:solidFill>
            </a:endParaRPr>
          </a:p>
        </p:txBody>
      </p:sp>
      <p:sp>
        <p:nvSpPr>
          <p:cNvPr id="28" name="Titel 1">
            <a:extLst>
              <a:ext uri="{FF2B5EF4-FFF2-40B4-BE49-F238E27FC236}">
                <a16:creationId xmlns:a16="http://schemas.microsoft.com/office/drawing/2014/main" id="{C1D9BEAD-0F26-4C87-9CC7-4CC275429B58}"/>
              </a:ext>
            </a:extLst>
          </p:cNvPr>
          <p:cNvSpPr>
            <a:spLocks noGrp="1"/>
          </p:cNvSpPr>
          <p:nvPr>
            <p:ph type="title"/>
          </p:nvPr>
        </p:nvSpPr>
        <p:spPr>
          <a:xfrm>
            <a:off x="1143550" y="18979"/>
            <a:ext cx="7886700" cy="994172"/>
          </a:xfrm>
        </p:spPr>
        <p:txBody>
          <a:bodyPr>
            <a:normAutofit/>
          </a:bodyPr>
          <a:lstStyle/>
          <a:p>
            <a:pPr algn="ctr"/>
            <a:r>
              <a:rPr lang="en-US" dirty="0" err="1">
                <a:solidFill>
                  <a:srgbClr val="7FC241"/>
                </a:solidFill>
                <a:latin typeface="Arial" panose="020B0604020202020204" pitchFamily="34" charset="0"/>
                <a:cs typeface="Arial" panose="020B0604020202020204" pitchFamily="34" charset="0"/>
              </a:rPr>
              <a:t>Trajecten</a:t>
            </a:r>
            <a:r>
              <a:rPr lang="en-US" dirty="0">
                <a:solidFill>
                  <a:srgbClr val="7FC241"/>
                </a:solidFill>
                <a:latin typeface="Arial" panose="020B0604020202020204" pitchFamily="34" charset="0"/>
                <a:cs typeface="Arial" panose="020B0604020202020204" pitchFamily="34" charset="0"/>
              </a:rPr>
              <a:t> in </a:t>
            </a:r>
            <a:r>
              <a:rPr lang="en-US" dirty="0" err="1">
                <a:solidFill>
                  <a:srgbClr val="7FC241"/>
                </a:solidFill>
                <a:latin typeface="Arial" panose="020B0604020202020204" pitchFamily="34" charset="0"/>
                <a:cs typeface="Arial" panose="020B0604020202020204" pitchFamily="34" charset="0"/>
              </a:rPr>
              <a:t>functie</a:t>
            </a:r>
            <a:r>
              <a:rPr lang="en-US" dirty="0">
                <a:solidFill>
                  <a:srgbClr val="7FC241"/>
                </a:solidFill>
                <a:latin typeface="Arial" panose="020B0604020202020204" pitchFamily="34" charset="0"/>
                <a:cs typeface="Arial" panose="020B0604020202020204" pitchFamily="34" charset="0"/>
              </a:rPr>
              <a:t> van </a:t>
            </a:r>
            <a:r>
              <a:rPr lang="en-US" dirty="0" err="1">
                <a:solidFill>
                  <a:srgbClr val="7FC241"/>
                </a:solidFill>
                <a:latin typeface="Arial" panose="020B0604020202020204" pitchFamily="34" charset="0"/>
                <a:cs typeface="Arial" panose="020B0604020202020204" pitchFamily="34" charset="0"/>
              </a:rPr>
              <a:t>je</a:t>
            </a:r>
            <a:r>
              <a:rPr lang="en-US" dirty="0">
                <a:solidFill>
                  <a:srgbClr val="7FC241"/>
                </a:solidFill>
                <a:latin typeface="Arial" panose="020B0604020202020204" pitchFamily="34" charset="0"/>
                <a:cs typeface="Arial" panose="020B0604020202020204" pitchFamily="34" charset="0"/>
              </a:rPr>
              <a:t> </a:t>
            </a:r>
            <a:r>
              <a:rPr lang="en-US" dirty="0" err="1">
                <a:solidFill>
                  <a:srgbClr val="7FC241"/>
                </a:solidFill>
                <a:latin typeface="Arial" panose="020B0604020202020204" pitchFamily="34" charset="0"/>
                <a:cs typeface="Arial" panose="020B0604020202020204" pitchFamily="34" charset="0"/>
              </a:rPr>
              <a:t>ondernemingsfase</a:t>
            </a:r>
            <a:endParaRPr lang="nl-BE" sz="3375" dirty="0">
              <a:solidFill>
                <a:srgbClr val="7FC24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09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2" grpId="0" animBg="1"/>
      <p:bldP spid="23" grpId="0" animBg="1"/>
      <p:bldP spid="25" grpId="0" animBg="1"/>
      <p:bldP spid="26" grpId="0" animBg="1"/>
      <p:bldP spid="27" grpId="0" animBg="1"/>
      <p:bldP spid="3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5"/>
          <p:cNvSpPr>
            <a:spLocks noGrp="1"/>
          </p:cNvSpPr>
          <p:nvPr>
            <p:ph type="ctrTitle"/>
          </p:nvPr>
        </p:nvSpPr>
        <p:spPr>
          <a:xfrm>
            <a:off x="238259" y="1071974"/>
            <a:ext cx="4217831" cy="1711749"/>
          </a:xfrm>
        </p:spPr>
        <p:txBody>
          <a:bodyPr/>
          <a:lstStyle/>
          <a:p>
            <a:r>
              <a:rPr lang="nl-NL" sz="1000" b="0" u="sng" dirty="0"/>
              <a:t>Contact </a:t>
            </a:r>
            <a:br>
              <a:rPr lang="nl-NL" sz="1000" b="0" dirty="0"/>
            </a:br>
            <a:br>
              <a:rPr lang="nl-NL" sz="1000" b="0" dirty="0"/>
            </a:br>
            <a:r>
              <a:rPr lang="nl-NL" sz="1000" b="0" dirty="0"/>
              <a:t>Bellens Lucas</a:t>
            </a:r>
            <a:br>
              <a:rPr lang="nl-NL" sz="1000" b="0" dirty="0"/>
            </a:br>
            <a:r>
              <a:rPr lang="nl-NL" sz="1000" b="0" i="1" dirty="0"/>
              <a:t>Stafmedewerker Starterswerking </a:t>
            </a:r>
            <a:br>
              <a:rPr lang="nl-BE" sz="1000" b="0" dirty="0"/>
            </a:br>
            <a:r>
              <a:rPr lang="nl-NL" sz="1000" b="0" dirty="0"/>
              <a:t> </a:t>
            </a:r>
            <a:br>
              <a:rPr lang="nl-BE" sz="1000" b="0" dirty="0"/>
            </a:br>
            <a:r>
              <a:rPr lang="nl-BE" sz="1000" b="0" dirty="0"/>
              <a:t>     </a:t>
            </a:r>
            <a:br>
              <a:rPr lang="nl-BE" sz="1000" b="0" dirty="0"/>
            </a:br>
            <a:r>
              <a:rPr lang="nl-NL" sz="1000" b="0" dirty="0"/>
              <a:t>Voka - Kamer van Koophandel Limburg</a:t>
            </a:r>
            <a:br>
              <a:rPr lang="nl-NL" sz="1000" b="0" dirty="0"/>
            </a:br>
            <a:r>
              <a:rPr lang="nl-NL" sz="1000" b="0" i="1" dirty="0"/>
              <a:t>'Huis van de Limburgse Ondernemer' </a:t>
            </a:r>
            <a:br>
              <a:rPr lang="nl-NL" sz="1000" b="0" i="1" dirty="0"/>
            </a:br>
            <a:r>
              <a:rPr lang="nl-NL" sz="1000" b="0" dirty="0"/>
              <a:t>Gouverneur </a:t>
            </a:r>
            <a:r>
              <a:rPr lang="nl-NL" sz="1000" b="0" dirty="0" err="1"/>
              <a:t>Roppesingel</a:t>
            </a:r>
            <a:r>
              <a:rPr lang="nl-NL" sz="1000" b="0" dirty="0"/>
              <a:t> 51  BE-3500 Hasselt  </a:t>
            </a:r>
            <a:br>
              <a:rPr lang="nl-NL" sz="1000" b="0" dirty="0"/>
            </a:br>
            <a:r>
              <a:rPr lang="nl-NL" sz="1000" b="0" dirty="0"/>
              <a:t>BTW BE 0407.589.842</a:t>
            </a:r>
            <a:br>
              <a:rPr lang="nl-NL" sz="1000" b="0" dirty="0"/>
            </a:br>
            <a:br>
              <a:rPr lang="nl-BE" sz="1000" b="0" dirty="0"/>
            </a:br>
            <a:r>
              <a:rPr lang="nl-NL" sz="1000" b="0" dirty="0"/>
              <a:t>email: lucas.bellens@voka.be</a:t>
            </a:r>
            <a:br>
              <a:rPr lang="nl-NL" sz="1000" b="0" dirty="0"/>
            </a:br>
            <a:r>
              <a:rPr lang="nl-NL" sz="1000" b="0" dirty="0"/>
              <a:t>tel. </a:t>
            </a:r>
            <a:r>
              <a:rPr lang="fr-FR" sz="1000" b="0" dirty="0"/>
              <a:t>+32 11 56 02 57 </a:t>
            </a:r>
            <a:br>
              <a:rPr lang="fr-FR" sz="1000" b="0" dirty="0"/>
            </a:br>
            <a:r>
              <a:rPr lang="fr-FR" sz="1000" b="0" dirty="0" err="1"/>
              <a:t>gsm</a:t>
            </a:r>
            <a:r>
              <a:rPr lang="fr-FR" sz="1000" b="0" dirty="0"/>
              <a:t> : 0478/50 86 91</a:t>
            </a:r>
            <a:br>
              <a:rPr lang="nl-BE" sz="1000" b="0" dirty="0"/>
            </a:br>
            <a:br>
              <a:rPr lang="nl-BE" sz="1000" dirty="0"/>
            </a:br>
            <a:endParaRPr lang="nl-BE" sz="1000" dirty="0"/>
          </a:p>
        </p:txBody>
      </p:sp>
      <p:sp>
        <p:nvSpPr>
          <p:cNvPr id="4" name="Tijdelijke aanduiding voor dianummer 3"/>
          <p:cNvSpPr>
            <a:spLocks noGrp="1"/>
          </p:cNvSpPr>
          <p:nvPr>
            <p:ph type="sldNum" sz="quarter" idx="12"/>
          </p:nvPr>
        </p:nvSpPr>
        <p:spPr/>
        <p:txBody>
          <a:bodyPr/>
          <a:lstStyle/>
          <a:p>
            <a:fld id="{3DEFB92D-0E46-8944-92ED-8DF056298BD8}" type="slidenum">
              <a:rPr lang="nl-NL" smtClean="0"/>
              <a:t>45</a:t>
            </a:fld>
            <a:endParaRPr lang="nl-NL" dirty="0"/>
          </a:p>
        </p:txBody>
      </p:sp>
      <p:pic>
        <p:nvPicPr>
          <p:cNvPr id="2" name="Afbeelding 1"/>
          <p:cNvPicPr>
            <a:picLocks noChangeAspect="1"/>
          </p:cNvPicPr>
          <p:nvPr/>
        </p:nvPicPr>
        <p:blipFill>
          <a:blip r:embed="rId2"/>
          <a:stretch>
            <a:fillRect/>
          </a:stretch>
        </p:blipFill>
        <p:spPr>
          <a:xfrm>
            <a:off x="1590331" y="2993706"/>
            <a:ext cx="476316" cy="476316"/>
          </a:xfrm>
          <a:prstGeom prst="rect">
            <a:avLst/>
          </a:prstGeom>
        </p:spPr>
      </p:pic>
      <p:pic>
        <p:nvPicPr>
          <p:cNvPr id="6" name="Afbeelding 5"/>
          <p:cNvPicPr>
            <a:picLocks noChangeAspect="1"/>
          </p:cNvPicPr>
          <p:nvPr/>
        </p:nvPicPr>
        <p:blipFill>
          <a:blip r:embed="rId3"/>
          <a:stretch>
            <a:fillRect/>
          </a:stretch>
        </p:blipFill>
        <p:spPr>
          <a:xfrm>
            <a:off x="973619" y="2993772"/>
            <a:ext cx="476250" cy="476250"/>
          </a:xfrm>
          <a:prstGeom prst="rect">
            <a:avLst/>
          </a:prstGeom>
        </p:spPr>
      </p:pic>
      <p:pic>
        <p:nvPicPr>
          <p:cNvPr id="7" name="Afbeelding 6"/>
          <p:cNvPicPr>
            <a:picLocks noChangeAspect="1"/>
          </p:cNvPicPr>
          <p:nvPr/>
        </p:nvPicPr>
        <p:blipFill>
          <a:blip r:embed="rId4"/>
          <a:stretch>
            <a:fillRect/>
          </a:stretch>
        </p:blipFill>
        <p:spPr>
          <a:xfrm>
            <a:off x="309024" y="2993772"/>
            <a:ext cx="476250" cy="476250"/>
          </a:xfrm>
          <a:prstGeom prst="rect">
            <a:avLst/>
          </a:prstGeom>
        </p:spPr>
      </p:pic>
      <p:pic>
        <p:nvPicPr>
          <p:cNvPr id="8" name="Afbeelding 7"/>
          <p:cNvPicPr/>
          <p:nvPr/>
        </p:nvPicPr>
        <p:blipFill rotWithShape="1">
          <a:blip r:embed="rId5"/>
          <a:srcRect l="3964" t="10596" r="64970" b="9929"/>
          <a:stretch/>
        </p:blipFill>
        <p:spPr bwMode="auto">
          <a:xfrm>
            <a:off x="7765773" y="304800"/>
            <a:ext cx="682488" cy="995362"/>
          </a:xfrm>
          <a:prstGeom prst="rect">
            <a:avLst/>
          </a:prstGeom>
          <a:ln>
            <a:noFill/>
          </a:ln>
          <a:extLst>
            <a:ext uri="{53640926-AAD7-44D8-BBD7-CCE9431645EC}">
              <a14:shadowObscured xmlns:a14="http://schemas.microsoft.com/office/drawing/2010/main"/>
            </a:ext>
          </a:extLst>
        </p:spPr>
      </p:pic>
      <p:pic>
        <p:nvPicPr>
          <p:cNvPr id="3" name="Afbeelding 2"/>
          <p:cNvPicPr>
            <a:picLocks noChangeAspect="1"/>
          </p:cNvPicPr>
          <p:nvPr/>
        </p:nvPicPr>
        <p:blipFill>
          <a:blip r:embed="rId6"/>
          <a:stretch>
            <a:fillRect/>
          </a:stretch>
        </p:blipFill>
        <p:spPr>
          <a:xfrm>
            <a:off x="3143250" y="2993772"/>
            <a:ext cx="2857500" cy="1600200"/>
          </a:xfrm>
          <a:prstGeom prst="rect">
            <a:avLst/>
          </a:prstGeom>
        </p:spPr>
      </p:pic>
    </p:spTree>
    <p:extLst>
      <p:ext uri="{BB962C8B-B14F-4D97-AF65-F5344CB8AC3E}">
        <p14:creationId xmlns:p14="http://schemas.microsoft.com/office/powerpoint/2010/main" val="1097473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Een idee vinden is een proces</a:t>
            </a:r>
          </a:p>
        </p:txBody>
      </p:sp>
      <p:sp>
        <p:nvSpPr>
          <p:cNvPr id="4" name="Tijdelijke aanduiding voor voettekst 3"/>
          <p:cNvSpPr>
            <a:spLocks noGrp="1"/>
          </p:cNvSpPr>
          <p:nvPr>
            <p:ph type="ftr" sz="quarter" idx="3"/>
          </p:nvPr>
        </p:nvSpPr>
        <p:spPr/>
        <p:txBody>
          <a:bodyPr/>
          <a:lstStyle/>
          <a:p>
            <a:r>
              <a:rPr lang="nl-NL" dirty="0">
                <a:solidFill>
                  <a:srgbClr val="73BB3C"/>
                </a:solidFill>
              </a:rPr>
              <a:t>Bright &amp; young? Springplank voor uitbundig ondernemerstalent</a:t>
            </a:r>
          </a:p>
          <a:p>
            <a:r>
              <a:rPr lang="nl-NL" sz="1200" dirty="0">
                <a:solidFill>
                  <a:schemeClr val="tx1"/>
                </a:solidFill>
              </a:rPr>
              <a:t>Zet de stap. </a:t>
            </a:r>
            <a:r>
              <a:rPr lang="nl-NL" sz="1200" dirty="0">
                <a:solidFill>
                  <a:srgbClr val="73BB3C"/>
                </a:solidFill>
              </a:rPr>
              <a:t>www.bryo.be</a:t>
            </a:r>
          </a:p>
        </p:txBody>
      </p:sp>
      <p:sp>
        <p:nvSpPr>
          <p:cNvPr id="5" name="Tijdelijke aanduiding voor dianummer 4"/>
          <p:cNvSpPr>
            <a:spLocks noGrp="1"/>
          </p:cNvSpPr>
          <p:nvPr>
            <p:ph type="sldNum" sz="quarter" idx="12"/>
          </p:nvPr>
        </p:nvSpPr>
        <p:spPr/>
        <p:txBody>
          <a:bodyPr/>
          <a:lstStyle/>
          <a:p>
            <a:fld id="{3DEFB92D-0E46-8944-92ED-8DF056298BD8}" type="slidenum">
              <a:rPr lang="nl-NL" smtClean="0"/>
              <a:t>5</a:t>
            </a:fld>
            <a:endParaRPr lang="nl-NL" dirty="0"/>
          </a:p>
        </p:txBody>
      </p:sp>
      <p:pic>
        <p:nvPicPr>
          <p:cNvPr id="6" name="Tijdelijke aanduiding voor inhoud 5"/>
          <p:cNvPicPr>
            <a:picLocks noGrp="1" noChangeAspect="1"/>
          </p:cNvPicPr>
          <p:nvPr>
            <p:ph idx="1"/>
          </p:nvPr>
        </p:nvPicPr>
        <p:blipFill rotWithShape="1">
          <a:blip r:embed="rId3"/>
          <a:srcRect t="19496"/>
          <a:stretch/>
        </p:blipFill>
        <p:spPr>
          <a:xfrm>
            <a:off x="980809" y="1277918"/>
            <a:ext cx="7000107" cy="3013417"/>
          </a:xfrm>
          <a:prstGeom prst="rect">
            <a:avLst/>
          </a:prstGeom>
        </p:spPr>
      </p:pic>
      <p:sp>
        <p:nvSpPr>
          <p:cNvPr id="7" name="Rechthoek 6"/>
          <p:cNvSpPr/>
          <p:nvPr/>
        </p:nvSpPr>
        <p:spPr>
          <a:xfrm>
            <a:off x="593132" y="4429525"/>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8" name="Rechthoek 7"/>
          <p:cNvSpPr/>
          <p:nvPr/>
        </p:nvSpPr>
        <p:spPr>
          <a:xfrm>
            <a:off x="1366970" y="4429525"/>
            <a:ext cx="753129" cy="11573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9" name="Rechthoek 8"/>
          <p:cNvSpPr/>
          <p:nvPr/>
        </p:nvSpPr>
        <p:spPr>
          <a:xfrm>
            <a:off x="3861741" y="4434066"/>
            <a:ext cx="753129" cy="104935"/>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a:t>
            </a:r>
          </a:p>
        </p:txBody>
      </p:sp>
      <p:sp>
        <p:nvSpPr>
          <p:cNvPr id="10" name="Rechthoek 9"/>
          <p:cNvSpPr/>
          <p:nvPr/>
        </p:nvSpPr>
        <p:spPr>
          <a:xfrm>
            <a:off x="4623130" y="4429525"/>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11" name="Rechthoek 10"/>
          <p:cNvSpPr/>
          <p:nvPr/>
        </p:nvSpPr>
        <p:spPr>
          <a:xfrm>
            <a:off x="5376259" y="4429525"/>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12" name="Rechthoek 11"/>
          <p:cNvSpPr/>
          <p:nvPr/>
        </p:nvSpPr>
        <p:spPr>
          <a:xfrm>
            <a:off x="6130436" y="4429525"/>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13" name="Rechthoek 12"/>
          <p:cNvSpPr/>
          <p:nvPr/>
        </p:nvSpPr>
        <p:spPr>
          <a:xfrm>
            <a:off x="6884613" y="4429525"/>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14" name="Rechthoek 13"/>
          <p:cNvSpPr/>
          <p:nvPr/>
        </p:nvSpPr>
        <p:spPr>
          <a:xfrm>
            <a:off x="7637742" y="4429526"/>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15" name="Rechthoek 14"/>
          <p:cNvSpPr/>
          <p:nvPr/>
        </p:nvSpPr>
        <p:spPr>
          <a:xfrm>
            <a:off x="8390871" y="4429525"/>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16" name="Rechthoek 15"/>
          <p:cNvSpPr/>
          <p:nvPr/>
        </p:nvSpPr>
        <p:spPr>
          <a:xfrm>
            <a:off x="593132" y="4429526"/>
            <a:ext cx="1745138"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 wie ben ik?</a:t>
            </a:r>
          </a:p>
        </p:txBody>
      </p:sp>
      <p:sp>
        <p:nvSpPr>
          <p:cNvPr id="17" name="Rechthoek 16"/>
          <p:cNvSpPr/>
          <p:nvPr/>
        </p:nvSpPr>
        <p:spPr>
          <a:xfrm>
            <a:off x="3098572" y="4434066"/>
            <a:ext cx="753129" cy="110149"/>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18" name="Rechthoek 17"/>
          <p:cNvSpPr/>
          <p:nvPr/>
        </p:nvSpPr>
        <p:spPr>
          <a:xfrm>
            <a:off x="2337183" y="4434066"/>
            <a:ext cx="753129" cy="110149"/>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Tree>
    <p:extLst>
      <p:ext uri="{BB962C8B-B14F-4D97-AF65-F5344CB8AC3E}">
        <p14:creationId xmlns:p14="http://schemas.microsoft.com/office/powerpoint/2010/main" val="4790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3DEFB92D-0E46-8944-92ED-8DF056298BD8}" type="slidenum">
              <a:rPr lang="nl-NL" smtClean="0"/>
              <a:t>6</a:t>
            </a:fld>
            <a:endParaRPr lang="nl-NL" dirty="0"/>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a:solidFill>
                  <a:srgbClr val="73BB3C"/>
                </a:solidFill>
              </a:rPr>
              <a:t>Bright &amp; young of mind? Springplank voor uitbundig ondernemerstalent</a:t>
            </a:r>
          </a:p>
          <a:p>
            <a:r>
              <a:rPr lang="nl-BE" sz="1200">
                <a:solidFill>
                  <a:schemeClr val="tx1"/>
                </a:solidFill>
              </a:rPr>
              <a:t>Zet de stap. </a:t>
            </a:r>
            <a:r>
              <a:rPr lang="nl-BE" sz="1200">
                <a:solidFill>
                  <a:srgbClr val="73BB3C"/>
                </a:solidFill>
              </a:rPr>
              <a:t>www.bryo.be</a:t>
            </a:r>
            <a:endParaRPr lang="nl-BE" sz="1200" dirty="0">
              <a:solidFill>
                <a:srgbClr val="73BB3C"/>
              </a:solidFill>
            </a:endParaRPr>
          </a:p>
        </p:txBody>
      </p:sp>
      <p:sp>
        <p:nvSpPr>
          <p:cNvPr id="2" name="Rechthoek 1"/>
          <p:cNvSpPr/>
          <p:nvPr/>
        </p:nvSpPr>
        <p:spPr>
          <a:xfrm>
            <a:off x="1109745" y="594219"/>
            <a:ext cx="7466047" cy="4247317"/>
          </a:xfrm>
          <a:prstGeom prst="rect">
            <a:avLst/>
          </a:prstGeom>
        </p:spPr>
        <p:txBody>
          <a:bodyPr wrap="square">
            <a:spAutoFit/>
          </a:bodyPr>
          <a:lstStyle/>
          <a:p>
            <a:pPr algn="ctr">
              <a:lnSpc>
                <a:spcPct val="250000"/>
              </a:lnSpc>
            </a:pPr>
            <a:r>
              <a:rPr lang="nl-BE" dirty="0"/>
              <a:t>Fertiele grond / Idee</a:t>
            </a:r>
          </a:p>
          <a:p>
            <a:pPr algn="ctr">
              <a:lnSpc>
                <a:spcPct val="250000"/>
              </a:lnSpc>
            </a:pPr>
            <a:r>
              <a:rPr lang="nl-BE" dirty="0"/>
              <a:t>Selecteren van interessante klantensegmenten </a:t>
            </a:r>
          </a:p>
          <a:p>
            <a:pPr algn="ctr">
              <a:lnSpc>
                <a:spcPct val="250000"/>
              </a:lnSpc>
            </a:pPr>
            <a:r>
              <a:rPr lang="nl-BE" dirty="0"/>
              <a:t>Ontdekken van belangrijke noden bij de klant </a:t>
            </a:r>
          </a:p>
          <a:p>
            <a:pPr algn="ctr">
              <a:lnSpc>
                <a:spcPct val="250000"/>
              </a:lnSpc>
            </a:pPr>
            <a:r>
              <a:rPr lang="nl-BE" dirty="0"/>
              <a:t>Genereren van ideeën / oplossingen voor deze noden</a:t>
            </a:r>
          </a:p>
          <a:p>
            <a:pPr algn="ctr">
              <a:lnSpc>
                <a:spcPct val="250000"/>
              </a:lnSpc>
            </a:pPr>
            <a:r>
              <a:rPr lang="nl-BE" dirty="0"/>
              <a:t>Prototype &amp; Test (klant, aanbod, business model)</a:t>
            </a:r>
          </a:p>
          <a:p>
            <a:pPr algn="ctr">
              <a:lnSpc>
                <a:spcPct val="250000"/>
              </a:lnSpc>
            </a:pPr>
            <a:endParaRPr lang="nl-BE" dirty="0"/>
          </a:p>
        </p:txBody>
      </p:sp>
      <p:sp>
        <p:nvSpPr>
          <p:cNvPr id="3" name="Down Arrow 2"/>
          <p:cNvSpPr/>
          <p:nvPr/>
        </p:nvSpPr>
        <p:spPr>
          <a:xfrm>
            <a:off x="4849443" y="1266195"/>
            <a:ext cx="162560" cy="34768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a:off x="4859603" y="1957075"/>
            <a:ext cx="162560" cy="34768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4869763" y="2647955"/>
            <a:ext cx="162560" cy="34768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a:off x="4879923" y="3338835"/>
            <a:ext cx="162560" cy="34768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Pijl: gebogen omhoog 3"/>
          <p:cNvSpPr/>
          <p:nvPr/>
        </p:nvSpPr>
        <p:spPr>
          <a:xfrm flipH="1">
            <a:off x="950551" y="3544186"/>
            <a:ext cx="635865" cy="363628"/>
          </a:xfrm>
          <a:prstGeom prst="ben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22" name="Pijl: gebogen omhoog 21"/>
          <p:cNvSpPr/>
          <p:nvPr/>
        </p:nvSpPr>
        <p:spPr>
          <a:xfrm rot="5400000" flipH="1">
            <a:off x="1092703" y="883990"/>
            <a:ext cx="385902" cy="601525"/>
          </a:xfrm>
          <a:prstGeom prst="ben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23" name="Pijl: gebogen omhoog 22"/>
          <p:cNvSpPr/>
          <p:nvPr/>
        </p:nvSpPr>
        <p:spPr>
          <a:xfrm rot="5400000" flipH="1">
            <a:off x="1096248" y="1575103"/>
            <a:ext cx="385902" cy="601525"/>
          </a:xfrm>
          <a:prstGeom prst="ben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24" name="Pijl: gebogen omhoog 23"/>
          <p:cNvSpPr/>
          <p:nvPr/>
        </p:nvSpPr>
        <p:spPr>
          <a:xfrm rot="5400000" flipH="1">
            <a:off x="1092703" y="2916493"/>
            <a:ext cx="385902" cy="601525"/>
          </a:xfrm>
          <a:prstGeom prst="ben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pic>
        <p:nvPicPr>
          <p:cNvPr id="25" name="Afbeelding 24"/>
          <p:cNvPicPr>
            <a:picLocks noChangeAspect="1"/>
          </p:cNvPicPr>
          <p:nvPr/>
        </p:nvPicPr>
        <p:blipFill>
          <a:blip r:embed="rId3">
            <a:clrChange>
              <a:clrFrom>
                <a:srgbClr val="FFFFFF"/>
              </a:clrFrom>
              <a:clrTo>
                <a:srgbClr val="FFFFFF">
                  <a:alpha val="0"/>
                </a:srgbClr>
              </a:clrTo>
            </a:clrChange>
          </a:blip>
          <a:stretch>
            <a:fillRect/>
          </a:stretch>
        </p:blipFill>
        <p:spPr>
          <a:xfrm>
            <a:off x="8234477" y="2024009"/>
            <a:ext cx="370578" cy="352278"/>
          </a:xfrm>
          <a:prstGeom prst="rect">
            <a:avLst/>
          </a:prstGeom>
        </p:spPr>
      </p:pic>
      <p:pic>
        <p:nvPicPr>
          <p:cNvPr id="26" name="Afbeelding 25"/>
          <p:cNvPicPr>
            <a:picLocks noChangeAspect="1"/>
          </p:cNvPicPr>
          <p:nvPr/>
        </p:nvPicPr>
        <p:blipFill>
          <a:blip r:embed="rId4">
            <a:clrChange>
              <a:clrFrom>
                <a:srgbClr val="FFFFFF"/>
              </a:clrFrom>
              <a:clrTo>
                <a:srgbClr val="FFFFFF">
                  <a:alpha val="0"/>
                </a:srgbClr>
              </a:clrTo>
            </a:clrChange>
          </a:blip>
          <a:stretch>
            <a:fillRect/>
          </a:stretch>
        </p:blipFill>
        <p:spPr>
          <a:xfrm>
            <a:off x="8208548" y="2398677"/>
            <a:ext cx="396506" cy="377737"/>
          </a:xfrm>
          <a:prstGeom prst="rect">
            <a:avLst/>
          </a:prstGeom>
        </p:spPr>
      </p:pic>
      <p:pic>
        <p:nvPicPr>
          <p:cNvPr id="27" name="Afbeelding 26"/>
          <p:cNvPicPr>
            <a:picLocks noChangeAspect="1"/>
          </p:cNvPicPr>
          <p:nvPr/>
        </p:nvPicPr>
        <p:blipFill>
          <a:blip r:embed="rId5">
            <a:clrChange>
              <a:clrFrom>
                <a:srgbClr val="FFFFFF"/>
              </a:clrFrom>
              <a:clrTo>
                <a:srgbClr val="FFFFFF">
                  <a:alpha val="0"/>
                </a:srgbClr>
              </a:clrTo>
            </a:clrChange>
          </a:blip>
          <a:stretch>
            <a:fillRect/>
          </a:stretch>
        </p:blipFill>
        <p:spPr>
          <a:xfrm>
            <a:off x="8229252" y="2940533"/>
            <a:ext cx="369610" cy="340995"/>
          </a:xfrm>
          <a:prstGeom prst="rect">
            <a:avLst/>
          </a:prstGeom>
        </p:spPr>
      </p:pic>
      <p:pic>
        <p:nvPicPr>
          <p:cNvPr id="28" name="Afbeelding 27"/>
          <p:cNvPicPr>
            <a:picLocks noChangeAspect="1"/>
          </p:cNvPicPr>
          <p:nvPr/>
        </p:nvPicPr>
        <p:blipFill>
          <a:blip r:embed="rId6">
            <a:clrChange>
              <a:clrFrom>
                <a:srgbClr val="FFFFFF"/>
              </a:clrFrom>
              <a:clrTo>
                <a:srgbClr val="FFFFFF">
                  <a:alpha val="0"/>
                </a:srgbClr>
              </a:clrTo>
            </a:clrChange>
          </a:blip>
          <a:stretch>
            <a:fillRect/>
          </a:stretch>
        </p:blipFill>
        <p:spPr>
          <a:xfrm>
            <a:off x="8201587" y="3364691"/>
            <a:ext cx="374206" cy="350963"/>
          </a:xfrm>
          <a:prstGeom prst="rect">
            <a:avLst/>
          </a:prstGeom>
        </p:spPr>
      </p:pic>
      <p:pic>
        <p:nvPicPr>
          <p:cNvPr id="29" name="Afbeelding 28"/>
          <p:cNvPicPr>
            <a:picLocks noChangeAspect="1"/>
          </p:cNvPicPr>
          <p:nvPr/>
        </p:nvPicPr>
        <p:blipFill>
          <a:blip r:embed="rId7">
            <a:clrChange>
              <a:clrFrom>
                <a:srgbClr val="FFFFFF"/>
              </a:clrFrom>
              <a:clrTo>
                <a:srgbClr val="FFFFFF">
                  <a:alpha val="0"/>
                </a:srgbClr>
              </a:clrTo>
            </a:clrChange>
          </a:blip>
          <a:stretch>
            <a:fillRect/>
          </a:stretch>
        </p:blipFill>
        <p:spPr>
          <a:xfrm>
            <a:off x="8201587" y="3749387"/>
            <a:ext cx="395664" cy="357528"/>
          </a:xfrm>
          <a:prstGeom prst="rect">
            <a:avLst/>
          </a:prstGeom>
        </p:spPr>
      </p:pic>
      <p:sp>
        <p:nvSpPr>
          <p:cNvPr id="30"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Generiek proces</a:t>
            </a:r>
          </a:p>
        </p:txBody>
      </p:sp>
      <p:pic>
        <p:nvPicPr>
          <p:cNvPr id="32"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632019"/>
            <a:ext cx="761603" cy="803449"/>
          </a:xfrm>
          <a:prstGeom prst="rect">
            <a:avLst/>
          </a:prstGeom>
        </p:spPr>
      </p:pic>
      <p:pic>
        <p:nvPicPr>
          <p:cNvPr id="33" name="Afbeelding 32"/>
          <p:cNvPicPr>
            <a:picLocks noChangeAspect="1"/>
          </p:cNvPicPr>
          <p:nvPr/>
        </p:nvPicPr>
        <p:blipFill rotWithShape="1">
          <a:blip r:embed="rId9"/>
          <a:srcRect l="56282" t="23020" r="6026" b="27065"/>
          <a:stretch/>
        </p:blipFill>
        <p:spPr>
          <a:xfrm>
            <a:off x="7802723" y="268521"/>
            <a:ext cx="1341277" cy="999115"/>
          </a:xfrm>
          <a:prstGeom prst="rect">
            <a:avLst/>
          </a:prstGeom>
        </p:spPr>
      </p:pic>
      <p:pic>
        <p:nvPicPr>
          <p:cNvPr id="34" name="Afbeelding 33"/>
          <p:cNvPicPr>
            <a:picLocks noChangeAspect="1"/>
          </p:cNvPicPr>
          <p:nvPr/>
        </p:nvPicPr>
        <p:blipFill rotWithShape="1">
          <a:blip r:embed="rId10"/>
          <a:srcRect l="50000"/>
          <a:stretch/>
        </p:blipFill>
        <p:spPr>
          <a:xfrm>
            <a:off x="4931" y="1692027"/>
            <a:ext cx="756672" cy="865444"/>
          </a:xfrm>
          <a:prstGeom prst="rect">
            <a:avLst/>
          </a:prstGeom>
          <a:ln w="28575">
            <a:noFill/>
          </a:ln>
        </p:spPr>
      </p:pic>
      <p:pic>
        <p:nvPicPr>
          <p:cNvPr id="35" name="Afbeelding 34"/>
          <p:cNvPicPr>
            <a:picLocks noChangeAspect="1"/>
          </p:cNvPicPr>
          <p:nvPr/>
        </p:nvPicPr>
        <p:blipFill rotWithShape="1">
          <a:blip r:embed="rId10"/>
          <a:srcRect r="50000"/>
          <a:stretch/>
        </p:blipFill>
        <p:spPr>
          <a:xfrm>
            <a:off x="12815" y="2671553"/>
            <a:ext cx="748788" cy="856427"/>
          </a:xfrm>
          <a:prstGeom prst="rect">
            <a:avLst/>
          </a:prstGeom>
          <a:ln w="28575">
            <a:noFill/>
          </a:ln>
        </p:spPr>
      </p:pic>
      <p:sp>
        <p:nvSpPr>
          <p:cNvPr id="36" name="Pijl: gebogen omhoog 35"/>
          <p:cNvSpPr/>
          <p:nvPr/>
        </p:nvSpPr>
        <p:spPr>
          <a:xfrm rot="5400000" flipH="1">
            <a:off x="1088620" y="2240215"/>
            <a:ext cx="385902" cy="601525"/>
          </a:xfrm>
          <a:prstGeom prst="ben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48" name="Rechthoek 47"/>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49" name="Rechthoek 48"/>
          <p:cNvSpPr/>
          <p:nvPr/>
        </p:nvSpPr>
        <p:spPr>
          <a:xfrm>
            <a:off x="593132" y="4426324"/>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50" name="Rechthoek 49"/>
          <p:cNvSpPr/>
          <p:nvPr/>
        </p:nvSpPr>
        <p:spPr>
          <a:xfrm>
            <a:off x="1366970" y="4426325"/>
            <a:ext cx="753129"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51" name="Rechthoek 50"/>
          <p:cNvSpPr/>
          <p:nvPr/>
        </p:nvSpPr>
        <p:spPr>
          <a:xfrm>
            <a:off x="2124480"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52" name="Rechthoek 51"/>
          <p:cNvSpPr/>
          <p:nvPr/>
        </p:nvSpPr>
        <p:spPr>
          <a:xfrm>
            <a:off x="4623130" y="4426325"/>
            <a:ext cx="753129" cy="11427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53" name="Rechthoek 52"/>
          <p:cNvSpPr/>
          <p:nvPr/>
        </p:nvSpPr>
        <p:spPr>
          <a:xfrm>
            <a:off x="5376259"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54" name="Rechthoek 53"/>
          <p:cNvSpPr/>
          <p:nvPr/>
        </p:nvSpPr>
        <p:spPr>
          <a:xfrm>
            <a:off x="6130436" y="4426218"/>
            <a:ext cx="753129" cy="114378"/>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55" name="Rechthoek 54"/>
          <p:cNvSpPr/>
          <p:nvPr/>
        </p:nvSpPr>
        <p:spPr>
          <a:xfrm>
            <a:off x="6884613"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56" name="Rechthoek 55"/>
          <p:cNvSpPr/>
          <p:nvPr/>
        </p:nvSpPr>
        <p:spPr>
          <a:xfrm>
            <a:off x="7637742" y="4426325"/>
            <a:ext cx="753129" cy="121993"/>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57" name="Rechthoek 56"/>
          <p:cNvSpPr/>
          <p:nvPr/>
        </p:nvSpPr>
        <p:spPr>
          <a:xfrm>
            <a:off x="8390871" y="4426218"/>
            <a:ext cx="753129" cy="12210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58" name="Rechthoek 57"/>
          <p:cNvSpPr/>
          <p:nvPr/>
        </p:nvSpPr>
        <p:spPr>
          <a:xfrm>
            <a:off x="2881990" y="4432651"/>
            <a:ext cx="1748703"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 BMC</a:t>
            </a:r>
          </a:p>
        </p:txBody>
      </p:sp>
    </p:spTree>
    <p:extLst>
      <p:ext uri="{BB962C8B-B14F-4D97-AF65-F5344CB8AC3E}">
        <p14:creationId xmlns:p14="http://schemas.microsoft.com/office/powerpoint/2010/main" val="1179696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ep 39"/>
          <p:cNvGrpSpPr/>
          <p:nvPr/>
        </p:nvGrpSpPr>
        <p:grpSpPr>
          <a:xfrm>
            <a:off x="1065168" y="819516"/>
            <a:ext cx="7470137" cy="2985805"/>
            <a:chOff x="1065168" y="819516"/>
            <a:chExt cx="7470137" cy="2985805"/>
          </a:xfrm>
        </p:grpSpPr>
        <p:sp>
          <p:nvSpPr>
            <p:cNvPr id="43" name="Rechthoek 42"/>
            <p:cNvSpPr/>
            <p:nvPr/>
          </p:nvSpPr>
          <p:spPr>
            <a:xfrm>
              <a:off x="1065168" y="1044009"/>
              <a:ext cx="7430675" cy="369332"/>
            </a:xfrm>
            <a:prstGeom prst="rect">
              <a:avLst/>
            </a:prstGeom>
          </p:spPr>
          <p:txBody>
            <a:bodyPr wrap="square">
              <a:spAutoFit/>
            </a:bodyPr>
            <a:lstStyle/>
            <a:p>
              <a:r>
                <a:rPr lang="nl-BE" dirty="0"/>
                <a:t>xxx</a:t>
              </a:r>
            </a:p>
          </p:txBody>
        </p:sp>
        <p:pic>
          <p:nvPicPr>
            <p:cNvPr id="44" name="Afbeelding 43"/>
            <p:cNvPicPr>
              <a:picLocks noChangeAspect="1"/>
            </p:cNvPicPr>
            <p:nvPr/>
          </p:nvPicPr>
          <p:blipFill rotWithShape="1">
            <a:blip r:embed="rId3"/>
            <a:srcRect t="27688" b="5351"/>
            <a:stretch/>
          </p:blipFill>
          <p:spPr>
            <a:xfrm>
              <a:off x="1107554" y="819516"/>
              <a:ext cx="7427751" cy="2985805"/>
            </a:xfrm>
            <a:prstGeom prst="rect">
              <a:avLst/>
            </a:prstGeom>
          </p:spPr>
        </p:pic>
        <p:sp>
          <p:nvSpPr>
            <p:cNvPr id="45" name="Tekstvak 44"/>
            <p:cNvSpPr txBox="1"/>
            <p:nvPr/>
          </p:nvSpPr>
          <p:spPr>
            <a:xfrm>
              <a:off x="1456166" y="1511613"/>
              <a:ext cx="650384" cy="184666"/>
            </a:xfrm>
            <a:prstGeom prst="rect">
              <a:avLst/>
            </a:prstGeom>
            <a:solidFill>
              <a:schemeClr val="bg1"/>
            </a:solidFill>
          </p:spPr>
          <p:txBody>
            <a:bodyPr wrap="square" rtlCol="0">
              <a:spAutoFit/>
            </a:bodyPr>
            <a:lstStyle/>
            <a:p>
              <a:r>
                <a:rPr lang="nl-BE" sz="600" b="1" dirty="0"/>
                <a:t>Idea </a:t>
              </a:r>
              <a:r>
                <a:rPr lang="nl-BE" sz="600" b="1" dirty="0" err="1"/>
                <a:t>designed</a:t>
              </a:r>
              <a:endParaRPr lang="nl-BE" sz="600" b="1" dirty="0"/>
            </a:p>
          </p:txBody>
        </p:sp>
        <p:sp>
          <p:nvSpPr>
            <p:cNvPr id="46" name="Tekstvak 45"/>
            <p:cNvSpPr txBox="1"/>
            <p:nvPr/>
          </p:nvSpPr>
          <p:spPr>
            <a:xfrm>
              <a:off x="2839851" y="1514743"/>
              <a:ext cx="1263944" cy="276999"/>
            </a:xfrm>
            <a:prstGeom prst="rect">
              <a:avLst/>
            </a:prstGeom>
            <a:solidFill>
              <a:schemeClr val="bg1"/>
            </a:solidFill>
          </p:spPr>
          <p:txBody>
            <a:bodyPr wrap="square" rtlCol="0">
              <a:spAutoFit/>
            </a:bodyPr>
            <a:lstStyle/>
            <a:p>
              <a:pPr algn="ctr"/>
              <a:r>
                <a:rPr lang="nl-BE" sz="600" b="1" dirty="0"/>
                <a:t>Customer </a:t>
              </a:r>
              <a:r>
                <a:rPr lang="nl-BE" sz="600" b="1" dirty="0" err="1"/>
                <a:t>assumptions</a:t>
              </a:r>
              <a:r>
                <a:rPr lang="nl-BE" sz="600" b="1" dirty="0"/>
                <a:t> </a:t>
              </a:r>
              <a:r>
                <a:rPr lang="nl-BE" sz="600" b="1" dirty="0" err="1"/>
                <a:t>validated</a:t>
              </a:r>
              <a:endParaRPr lang="nl-BE" sz="600" b="1" dirty="0"/>
            </a:p>
            <a:p>
              <a:pPr algn="ctr"/>
              <a:r>
                <a:rPr lang="nl-BE" sz="600" b="1" dirty="0">
                  <a:solidFill>
                    <a:srgbClr val="FF0000"/>
                  </a:solidFill>
                </a:rPr>
                <a:t>PROBLEM-SOLUTION FIT</a:t>
              </a:r>
            </a:p>
          </p:txBody>
        </p:sp>
        <p:sp>
          <p:nvSpPr>
            <p:cNvPr id="47" name="Tekstvak 46"/>
            <p:cNvSpPr txBox="1"/>
            <p:nvPr/>
          </p:nvSpPr>
          <p:spPr>
            <a:xfrm>
              <a:off x="5752823" y="1511613"/>
              <a:ext cx="1263944" cy="276999"/>
            </a:xfrm>
            <a:prstGeom prst="rect">
              <a:avLst/>
            </a:prstGeom>
            <a:solidFill>
              <a:schemeClr val="bg1"/>
            </a:solidFill>
          </p:spPr>
          <p:txBody>
            <a:bodyPr wrap="square" rtlCol="0">
              <a:spAutoFit/>
            </a:bodyPr>
            <a:lstStyle/>
            <a:p>
              <a:pPr algn="ctr"/>
              <a:r>
                <a:rPr lang="nl-BE" sz="600" b="1" dirty="0"/>
                <a:t>Value Prop. </a:t>
              </a:r>
              <a:r>
                <a:rPr lang="nl-BE" sz="600" b="1" dirty="0" err="1"/>
                <a:t>validated</a:t>
              </a:r>
              <a:endParaRPr lang="nl-BE" sz="600" b="1" dirty="0"/>
            </a:p>
            <a:p>
              <a:pPr algn="ctr"/>
              <a:r>
                <a:rPr lang="nl-BE" sz="600" b="1" dirty="0">
                  <a:solidFill>
                    <a:srgbClr val="FF0000"/>
                  </a:solidFill>
                </a:rPr>
                <a:t>PRODUCT-MARKET FIT</a:t>
              </a:r>
            </a:p>
          </p:txBody>
        </p:sp>
        <p:sp>
          <p:nvSpPr>
            <p:cNvPr id="48" name="Tekstvak 47"/>
            <p:cNvSpPr txBox="1"/>
            <p:nvPr/>
          </p:nvSpPr>
          <p:spPr>
            <a:xfrm>
              <a:off x="1297834" y="2280106"/>
              <a:ext cx="904785" cy="276999"/>
            </a:xfrm>
            <a:prstGeom prst="rect">
              <a:avLst/>
            </a:prstGeom>
            <a:solidFill>
              <a:schemeClr val="bg1"/>
            </a:solidFill>
          </p:spPr>
          <p:txBody>
            <a:bodyPr wrap="square" rtlCol="0">
              <a:spAutoFit/>
            </a:bodyPr>
            <a:lstStyle/>
            <a:p>
              <a:r>
                <a:rPr lang="nl-BE" sz="600" b="1" dirty="0"/>
                <a:t>Bus. Model </a:t>
              </a:r>
              <a:r>
                <a:rPr lang="nl-BE" sz="600" b="1" dirty="0" err="1"/>
                <a:t>and</a:t>
              </a:r>
              <a:r>
                <a:rPr lang="nl-BE" sz="600" b="1" dirty="0"/>
                <a:t> Value Prop prototypes</a:t>
              </a:r>
            </a:p>
          </p:txBody>
        </p:sp>
        <p:sp>
          <p:nvSpPr>
            <p:cNvPr id="49" name="Tekstvak 48"/>
            <p:cNvSpPr txBox="1"/>
            <p:nvPr/>
          </p:nvSpPr>
          <p:spPr>
            <a:xfrm>
              <a:off x="2245005" y="2280105"/>
              <a:ext cx="632306" cy="276999"/>
            </a:xfrm>
            <a:prstGeom prst="rect">
              <a:avLst/>
            </a:prstGeom>
            <a:solidFill>
              <a:schemeClr val="bg1"/>
            </a:solidFill>
          </p:spPr>
          <p:txBody>
            <a:bodyPr wrap="square" rtlCol="0">
              <a:spAutoFit/>
            </a:bodyPr>
            <a:lstStyle/>
            <a:p>
              <a:r>
                <a:rPr lang="nl-BE" sz="600" b="1" dirty="0" err="1"/>
                <a:t>Assessed</a:t>
              </a:r>
              <a:r>
                <a:rPr lang="nl-BE" sz="600" b="1" dirty="0"/>
                <a:t> </a:t>
              </a:r>
              <a:r>
                <a:rPr lang="nl-BE" sz="600" b="1" dirty="0" err="1"/>
                <a:t>with</a:t>
              </a:r>
              <a:r>
                <a:rPr lang="nl-BE" sz="600" b="1" dirty="0"/>
                <a:t> </a:t>
              </a:r>
              <a:r>
                <a:rPr lang="nl-BE" sz="600" b="1" dirty="0" err="1"/>
                <a:t>competitirs</a:t>
              </a:r>
              <a:endParaRPr lang="nl-BE" sz="600" b="1" dirty="0"/>
            </a:p>
          </p:txBody>
        </p:sp>
        <p:sp>
          <p:nvSpPr>
            <p:cNvPr id="50" name="Tekstvak 49"/>
            <p:cNvSpPr txBox="1"/>
            <p:nvPr/>
          </p:nvSpPr>
          <p:spPr>
            <a:xfrm>
              <a:off x="2984517" y="3550256"/>
              <a:ext cx="934708" cy="184666"/>
            </a:xfrm>
            <a:prstGeom prst="rect">
              <a:avLst/>
            </a:prstGeom>
            <a:solidFill>
              <a:schemeClr val="bg1"/>
            </a:solidFill>
          </p:spPr>
          <p:txBody>
            <a:bodyPr wrap="square" rtlCol="0">
              <a:spAutoFit/>
            </a:bodyPr>
            <a:lstStyle/>
            <a:p>
              <a:r>
                <a:rPr lang="nl-BE" sz="600" b="1" dirty="0"/>
                <a:t>Customer Discovery</a:t>
              </a:r>
            </a:p>
          </p:txBody>
        </p:sp>
        <p:sp>
          <p:nvSpPr>
            <p:cNvPr id="51" name="Tekstvak 50"/>
            <p:cNvSpPr txBox="1"/>
            <p:nvPr/>
          </p:nvSpPr>
          <p:spPr>
            <a:xfrm>
              <a:off x="6697643" y="3548473"/>
              <a:ext cx="825935" cy="184666"/>
            </a:xfrm>
            <a:prstGeom prst="rect">
              <a:avLst/>
            </a:prstGeom>
            <a:solidFill>
              <a:schemeClr val="bg1"/>
            </a:solidFill>
          </p:spPr>
          <p:txBody>
            <a:bodyPr wrap="square" rtlCol="0">
              <a:spAutoFit/>
            </a:bodyPr>
            <a:lstStyle/>
            <a:p>
              <a:r>
                <a:rPr lang="nl-BE" sz="600" b="1" dirty="0"/>
                <a:t>Customer </a:t>
              </a:r>
              <a:r>
                <a:rPr lang="nl-BE" sz="600" b="1" dirty="0" err="1"/>
                <a:t>Creation</a:t>
              </a:r>
              <a:endParaRPr lang="nl-BE" sz="600" b="1" dirty="0"/>
            </a:p>
          </p:txBody>
        </p:sp>
        <p:sp>
          <p:nvSpPr>
            <p:cNvPr id="52" name="Tekstvak 51"/>
            <p:cNvSpPr txBox="1"/>
            <p:nvPr/>
          </p:nvSpPr>
          <p:spPr>
            <a:xfrm>
              <a:off x="7568998" y="3548474"/>
              <a:ext cx="806905" cy="184666"/>
            </a:xfrm>
            <a:prstGeom prst="rect">
              <a:avLst/>
            </a:prstGeom>
            <a:solidFill>
              <a:schemeClr val="bg1"/>
            </a:solidFill>
          </p:spPr>
          <p:txBody>
            <a:bodyPr wrap="square" rtlCol="0">
              <a:spAutoFit/>
            </a:bodyPr>
            <a:lstStyle/>
            <a:p>
              <a:r>
                <a:rPr lang="nl-BE" sz="600" b="1" dirty="0"/>
                <a:t>Company </a:t>
              </a:r>
              <a:r>
                <a:rPr lang="nl-BE" sz="600" b="1" dirty="0" err="1"/>
                <a:t>Creation</a:t>
              </a:r>
              <a:endParaRPr lang="nl-BE" sz="600" b="1" dirty="0"/>
            </a:p>
          </p:txBody>
        </p:sp>
        <p:sp>
          <p:nvSpPr>
            <p:cNvPr id="53" name="Tekstvak 52"/>
            <p:cNvSpPr txBox="1"/>
            <p:nvPr/>
          </p:nvSpPr>
          <p:spPr>
            <a:xfrm>
              <a:off x="5885169" y="3550256"/>
              <a:ext cx="858001" cy="184666"/>
            </a:xfrm>
            <a:prstGeom prst="rect">
              <a:avLst/>
            </a:prstGeom>
            <a:solidFill>
              <a:schemeClr val="bg1"/>
            </a:solidFill>
          </p:spPr>
          <p:txBody>
            <a:bodyPr wrap="square" rtlCol="0">
              <a:spAutoFit/>
            </a:bodyPr>
            <a:lstStyle/>
            <a:p>
              <a:r>
                <a:rPr lang="nl-BE" sz="600" b="1" dirty="0"/>
                <a:t>Customer </a:t>
              </a:r>
              <a:r>
                <a:rPr lang="nl-BE" sz="600" b="1" dirty="0" err="1"/>
                <a:t>Validation</a:t>
              </a:r>
              <a:endParaRPr lang="nl-BE" sz="600" b="1" dirty="0"/>
            </a:p>
          </p:txBody>
        </p:sp>
        <p:sp>
          <p:nvSpPr>
            <p:cNvPr id="54" name="Tekstvak 53"/>
            <p:cNvSpPr txBox="1"/>
            <p:nvPr/>
          </p:nvSpPr>
          <p:spPr>
            <a:xfrm>
              <a:off x="6553133" y="1789520"/>
              <a:ext cx="927267" cy="276999"/>
            </a:xfrm>
            <a:prstGeom prst="rect">
              <a:avLst/>
            </a:prstGeom>
            <a:solidFill>
              <a:schemeClr val="bg1"/>
            </a:solidFill>
          </p:spPr>
          <p:txBody>
            <a:bodyPr wrap="square" rtlCol="0">
              <a:spAutoFit/>
            </a:bodyPr>
            <a:lstStyle/>
            <a:p>
              <a:pPr algn="ctr"/>
              <a:r>
                <a:rPr lang="nl-BE" sz="600" b="1" dirty="0"/>
                <a:t>Bus. Model </a:t>
              </a:r>
              <a:r>
                <a:rPr lang="nl-BE" sz="600" b="1" dirty="0" err="1"/>
                <a:t>validated</a:t>
              </a:r>
              <a:r>
                <a:rPr lang="nl-BE" sz="600" b="1" dirty="0"/>
                <a:t> </a:t>
              </a:r>
            </a:p>
            <a:p>
              <a:pPr algn="ctr"/>
              <a:r>
                <a:rPr lang="nl-BE" sz="600" b="1" dirty="0">
                  <a:solidFill>
                    <a:srgbClr val="FF0000"/>
                  </a:solidFill>
                </a:rPr>
                <a:t>BUS MODEL FIT</a:t>
              </a:r>
            </a:p>
          </p:txBody>
        </p:sp>
        <p:sp>
          <p:nvSpPr>
            <p:cNvPr id="55" name="Tekstvak 54"/>
            <p:cNvSpPr txBox="1"/>
            <p:nvPr/>
          </p:nvSpPr>
          <p:spPr>
            <a:xfrm>
              <a:off x="7488317" y="1795610"/>
              <a:ext cx="556382" cy="276999"/>
            </a:xfrm>
            <a:prstGeom prst="rect">
              <a:avLst/>
            </a:prstGeom>
            <a:solidFill>
              <a:schemeClr val="bg1"/>
            </a:solidFill>
          </p:spPr>
          <p:txBody>
            <a:bodyPr wrap="square" rtlCol="0">
              <a:spAutoFit/>
            </a:bodyPr>
            <a:lstStyle/>
            <a:p>
              <a:pPr algn="ctr"/>
              <a:r>
                <a:rPr lang="nl-BE" sz="600" b="1" dirty="0"/>
                <a:t>Bus. Model </a:t>
              </a:r>
            </a:p>
            <a:p>
              <a:pPr algn="ctr"/>
              <a:r>
                <a:rPr lang="nl-BE" sz="600" b="1" dirty="0"/>
                <a:t>monitoring</a:t>
              </a:r>
              <a:endParaRPr lang="nl-BE" sz="600" b="1" dirty="0">
                <a:solidFill>
                  <a:srgbClr val="FF0000"/>
                </a:solidFill>
              </a:endParaRPr>
            </a:p>
          </p:txBody>
        </p:sp>
      </p:grpSp>
      <p:sp>
        <p:nvSpPr>
          <p:cNvPr id="5" name="Tijdelijke aanduiding voor dianummer 4"/>
          <p:cNvSpPr>
            <a:spLocks noGrp="1"/>
          </p:cNvSpPr>
          <p:nvPr>
            <p:ph type="sldNum" sz="quarter" idx="12"/>
          </p:nvPr>
        </p:nvSpPr>
        <p:spPr/>
        <p:txBody>
          <a:bodyPr/>
          <a:lstStyle/>
          <a:p>
            <a:fld id="{3DEFB92D-0E46-8944-92ED-8DF056298BD8}" type="slidenum">
              <a:rPr lang="nl-NL" smtClean="0"/>
              <a:t>7</a:t>
            </a:fld>
            <a:endParaRPr lang="nl-NL" dirty="0"/>
          </a:p>
        </p:txBody>
      </p:sp>
      <p:sp>
        <p:nvSpPr>
          <p:cNvPr id="7" name="Titel 1"/>
          <p:cNvSpPr>
            <a:spLocks noGrp="1"/>
          </p:cNvSpPr>
          <p:nvPr>
            <p:ph type="title"/>
          </p:nvPr>
        </p:nvSpPr>
        <p:spPr>
          <a:xfrm>
            <a:off x="980808" y="264954"/>
            <a:ext cx="7179049" cy="503124"/>
          </a:xfrm>
        </p:spPr>
        <p:txBody>
          <a:bodyPr/>
          <a:lstStyle/>
          <a:p>
            <a:r>
              <a:rPr lang="nl-NL" dirty="0">
                <a:latin typeface="Arial Black" panose="020B0A04020102020204" pitchFamily="34" charset="0"/>
              </a:rPr>
              <a:t>Meet je vooruitgang</a:t>
            </a:r>
          </a:p>
        </p:txBody>
      </p:sp>
      <p:sp>
        <p:nvSpPr>
          <p:cNvPr id="8" name="Tijdelijke aanduiding voor voettekst 3"/>
          <p:cNvSpPr>
            <a:spLocks noGrp="1"/>
          </p:cNvSpPr>
          <p:nvPr>
            <p:ph type="ftr" sz="quarter" idx="3"/>
          </p:nvPr>
        </p:nvSpPr>
        <p:spPr>
          <a:xfrm>
            <a:off x="1056257" y="4767263"/>
            <a:ext cx="5061225" cy="273844"/>
          </a:xfrm>
        </p:spPr>
        <p:txBody>
          <a:bodyPr/>
          <a:lstStyle/>
          <a:p>
            <a:r>
              <a:rPr lang="nl-BE" dirty="0" err="1">
                <a:solidFill>
                  <a:srgbClr val="73BB3C"/>
                </a:solidFill>
              </a:rPr>
              <a:t>Bright</a:t>
            </a:r>
            <a:r>
              <a:rPr lang="nl-BE" dirty="0">
                <a:solidFill>
                  <a:srgbClr val="73BB3C"/>
                </a:solidFill>
              </a:rPr>
              <a:t> &amp; </a:t>
            </a:r>
            <a:r>
              <a:rPr lang="nl-BE" dirty="0" err="1">
                <a:solidFill>
                  <a:srgbClr val="73BB3C"/>
                </a:solidFill>
              </a:rPr>
              <a:t>young</a:t>
            </a:r>
            <a:r>
              <a:rPr lang="nl-BE" dirty="0">
                <a:solidFill>
                  <a:srgbClr val="73BB3C"/>
                </a:solidFill>
              </a:rPr>
              <a:t> of mind? Springplank voor uitbundig ondernemerstalent</a:t>
            </a:r>
          </a:p>
          <a:p>
            <a:r>
              <a:rPr lang="nl-BE" sz="1200" dirty="0">
                <a:solidFill>
                  <a:schemeClr val="tx1"/>
                </a:solidFill>
              </a:rPr>
              <a:t>Zet de stap. </a:t>
            </a:r>
            <a:r>
              <a:rPr lang="nl-BE" sz="1200" dirty="0">
                <a:solidFill>
                  <a:srgbClr val="73BB3C"/>
                </a:solidFill>
              </a:rPr>
              <a:t>www.bryo.be</a:t>
            </a:r>
          </a:p>
        </p:txBody>
      </p:sp>
      <p:cxnSp>
        <p:nvCxnSpPr>
          <p:cNvPr id="26" name="Rechte verbindingslijn 25"/>
          <p:cNvCxnSpPr/>
          <p:nvPr/>
        </p:nvCxnSpPr>
        <p:spPr>
          <a:xfrm flipV="1">
            <a:off x="1145894" y="3993263"/>
            <a:ext cx="7311553"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Rechte verbindingslijn 26"/>
          <p:cNvCxnSpPr/>
          <p:nvPr/>
        </p:nvCxnSpPr>
        <p:spPr>
          <a:xfrm flipV="1">
            <a:off x="3404327" y="3818817"/>
            <a:ext cx="0" cy="160024"/>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Rechte verbindingslijn 27"/>
          <p:cNvCxnSpPr/>
          <p:nvPr/>
        </p:nvCxnSpPr>
        <p:spPr>
          <a:xfrm flipV="1">
            <a:off x="6750727" y="3836747"/>
            <a:ext cx="0" cy="160024"/>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Rechte verbindingslijn 34"/>
          <p:cNvCxnSpPr/>
          <p:nvPr/>
        </p:nvCxnSpPr>
        <p:spPr>
          <a:xfrm flipV="1">
            <a:off x="2601990" y="3809853"/>
            <a:ext cx="0" cy="16002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Rechte verbindingslijn 35"/>
          <p:cNvCxnSpPr/>
          <p:nvPr/>
        </p:nvCxnSpPr>
        <p:spPr>
          <a:xfrm flipV="1">
            <a:off x="1786206" y="3827783"/>
            <a:ext cx="0" cy="160024"/>
          </a:xfrm>
          <a:prstGeom prst="line">
            <a:avLst/>
          </a:prstGeom>
        </p:spPr>
        <p:style>
          <a:lnRef idx="2">
            <a:schemeClr val="accent1"/>
          </a:lnRef>
          <a:fillRef idx="0">
            <a:schemeClr val="accent1"/>
          </a:fillRef>
          <a:effectRef idx="1">
            <a:schemeClr val="accent1"/>
          </a:effectRef>
          <a:fontRef idx="minor">
            <a:schemeClr val="tx1"/>
          </a:fontRef>
        </p:style>
      </p:cxnSp>
      <p:pic>
        <p:nvPicPr>
          <p:cNvPr id="38" name="Afbeelding 37"/>
          <p:cNvPicPr>
            <a:picLocks noChangeAspect="1"/>
          </p:cNvPicPr>
          <p:nvPr/>
        </p:nvPicPr>
        <p:blipFill>
          <a:blip r:embed="rId4"/>
          <a:stretch>
            <a:fillRect/>
          </a:stretch>
        </p:blipFill>
        <p:spPr>
          <a:xfrm>
            <a:off x="14289" y="819516"/>
            <a:ext cx="1286646" cy="772391"/>
          </a:xfrm>
          <a:prstGeom prst="rect">
            <a:avLst/>
          </a:prstGeom>
        </p:spPr>
      </p:pic>
      <p:pic>
        <p:nvPicPr>
          <p:cNvPr id="39" name="Afbeelding 38"/>
          <p:cNvPicPr>
            <a:picLocks noChangeAspect="1"/>
          </p:cNvPicPr>
          <p:nvPr/>
        </p:nvPicPr>
        <p:blipFill>
          <a:blip r:embed="rId5"/>
          <a:stretch>
            <a:fillRect/>
          </a:stretch>
        </p:blipFill>
        <p:spPr>
          <a:xfrm>
            <a:off x="14289" y="2996468"/>
            <a:ext cx="1331051" cy="799048"/>
          </a:xfrm>
          <a:prstGeom prst="rect">
            <a:avLst/>
          </a:prstGeom>
        </p:spPr>
      </p:pic>
      <p:sp>
        <p:nvSpPr>
          <p:cNvPr id="9" name="Pijl: gekromd rechts 8"/>
          <p:cNvSpPr/>
          <p:nvPr/>
        </p:nvSpPr>
        <p:spPr>
          <a:xfrm>
            <a:off x="323119" y="1826880"/>
            <a:ext cx="242938" cy="718457"/>
          </a:xfrm>
          <a:prstGeom prst="curved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41" name="Pijl: gekromd rechts 40"/>
          <p:cNvSpPr/>
          <p:nvPr/>
        </p:nvSpPr>
        <p:spPr>
          <a:xfrm rot="10953412">
            <a:off x="562603" y="2046515"/>
            <a:ext cx="242938" cy="718457"/>
          </a:xfrm>
          <a:prstGeom prst="curved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4" name="Rechthoek 33"/>
          <p:cNvSpPr/>
          <p:nvPr/>
        </p:nvSpPr>
        <p:spPr>
          <a:xfrm>
            <a:off x="2738599" y="1472748"/>
            <a:ext cx="1331456" cy="33236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37" name="Rechthoek 36"/>
          <p:cNvSpPr/>
          <p:nvPr/>
        </p:nvSpPr>
        <p:spPr>
          <a:xfrm>
            <a:off x="6496906" y="1810565"/>
            <a:ext cx="991411" cy="26525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42" name="Rechthoek 41"/>
          <p:cNvSpPr/>
          <p:nvPr/>
        </p:nvSpPr>
        <p:spPr>
          <a:xfrm>
            <a:off x="5789963" y="1472748"/>
            <a:ext cx="1331456" cy="33236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05" name="Titel 1"/>
          <p:cNvSpPr txBox="1">
            <a:spLocks/>
          </p:cNvSpPr>
          <p:nvPr/>
        </p:nvSpPr>
        <p:spPr>
          <a:xfrm>
            <a:off x="4458907" y="4091761"/>
            <a:ext cx="1397839" cy="349531"/>
          </a:xfrm>
          <a:prstGeom prst="rect">
            <a:avLst/>
          </a:prstGeom>
        </p:spPr>
        <p:txBody>
          <a:bodyPr/>
          <a:lstStyle>
            <a:lvl1pPr algn="l" defTabSz="457200" rtl="0" eaLnBrk="1" latinLnBrk="0" hangingPunct="1">
              <a:lnSpc>
                <a:spcPct val="80000"/>
              </a:lnSpc>
              <a:spcBef>
                <a:spcPct val="0"/>
              </a:spcBef>
              <a:buNone/>
              <a:defRPr sz="3600" b="1" i="0" kern="1200">
                <a:solidFill>
                  <a:srgbClr val="73BB3C"/>
                </a:solidFill>
                <a:latin typeface="Arial"/>
                <a:ea typeface="+mj-ea"/>
                <a:cs typeface="Arial"/>
              </a:defRPr>
            </a:lvl1pPr>
          </a:lstStyle>
          <a:p>
            <a:r>
              <a:rPr lang="en-US" sz="1200" dirty="0">
                <a:solidFill>
                  <a:schemeClr val="accent5">
                    <a:lumMod val="75000"/>
                  </a:schemeClr>
                </a:solidFill>
              </a:rPr>
              <a:t>Search</a:t>
            </a:r>
            <a:endParaRPr lang="nl-NL" sz="1200" dirty="0">
              <a:solidFill>
                <a:schemeClr val="accent5">
                  <a:lumMod val="75000"/>
                </a:schemeClr>
              </a:solidFill>
            </a:endParaRPr>
          </a:p>
        </p:txBody>
      </p:sp>
      <p:sp>
        <p:nvSpPr>
          <p:cNvPr id="106" name="Titel 1"/>
          <p:cNvSpPr txBox="1">
            <a:spLocks/>
          </p:cNvSpPr>
          <p:nvPr/>
        </p:nvSpPr>
        <p:spPr>
          <a:xfrm>
            <a:off x="6870078" y="4097585"/>
            <a:ext cx="1397839" cy="349531"/>
          </a:xfrm>
          <a:prstGeom prst="rect">
            <a:avLst/>
          </a:prstGeom>
        </p:spPr>
        <p:txBody>
          <a:bodyPr/>
          <a:lstStyle>
            <a:lvl1pPr algn="l" defTabSz="457200" rtl="0" eaLnBrk="1" latinLnBrk="0" hangingPunct="1">
              <a:lnSpc>
                <a:spcPct val="80000"/>
              </a:lnSpc>
              <a:spcBef>
                <a:spcPct val="0"/>
              </a:spcBef>
              <a:buNone/>
              <a:defRPr sz="3600" b="1" i="0" kern="1200">
                <a:solidFill>
                  <a:srgbClr val="73BB3C"/>
                </a:solidFill>
                <a:latin typeface="Arial"/>
                <a:ea typeface="+mj-ea"/>
                <a:cs typeface="Arial"/>
              </a:defRPr>
            </a:lvl1pPr>
          </a:lstStyle>
          <a:p>
            <a:r>
              <a:rPr lang="en-US" sz="1200" dirty="0">
                <a:solidFill>
                  <a:schemeClr val="accent5">
                    <a:lumMod val="75000"/>
                  </a:schemeClr>
                </a:solidFill>
              </a:rPr>
              <a:t>Execute</a:t>
            </a:r>
            <a:endParaRPr lang="nl-NL" sz="1200" dirty="0">
              <a:solidFill>
                <a:schemeClr val="accent5">
                  <a:lumMod val="75000"/>
                </a:schemeClr>
              </a:solidFill>
            </a:endParaRPr>
          </a:p>
        </p:txBody>
      </p:sp>
      <p:sp>
        <p:nvSpPr>
          <p:cNvPr id="107" name="Titel 1"/>
          <p:cNvSpPr txBox="1">
            <a:spLocks/>
          </p:cNvSpPr>
          <p:nvPr/>
        </p:nvSpPr>
        <p:spPr>
          <a:xfrm>
            <a:off x="1445910" y="4085482"/>
            <a:ext cx="1397839" cy="349531"/>
          </a:xfrm>
          <a:prstGeom prst="rect">
            <a:avLst/>
          </a:prstGeom>
        </p:spPr>
        <p:txBody>
          <a:bodyPr/>
          <a:lstStyle>
            <a:lvl1pPr algn="l" defTabSz="457200" rtl="0" eaLnBrk="1" latinLnBrk="0" hangingPunct="1">
              <a:lnSpc>
                <a:spcPct val="80000"/>
              </a:lnSpc>
              <a:spcBef>
                <a:spcPct val="0"/>
              </a:spcBef>
              <a:buNone/>
              <a:defRPr sz="3600" b="1" i="0" kern="1200">
                <a:solidFill>
                  <a:srgbClr val="73BB3C"/>
                </a:solidFill>
                <a:latin typeface="Arial"/>
                <a:ea typeface="+mj-ea"/>
                <a:cs typeface="Arial"/>
              </a:defRPr>
            </a:lvl1pPr>
          </a:lstStyle>
          <a:p>
            <a:r>
              <a:rPr lang="en-US" sz="1200" dirty="0">
                <a:solidFill>
                  <a:schemeClr val="accent5">
                    <a:lumMod val="75000"/>
                  </a:schemeClr>
                </a:solidFill>
              </a:rPr>
              <a:t>Ideate</a:t>
            </a:r>
            <a:endParaRPr lang="nl-NL" sz="1200" dirty="0">
              <a:solidFill>
                <a:schemeClr val="accent5">
                  <a:lumMod val="75000"/>
                </a:schemeClr>
              </a:solidFill>
            </a:endParaRPr>
          </a:p>
        </p:txBody>
      </p:sp>
      <p:sp>
        <p:nvSpPr>
          <p:cNvPr id="108" name="Titel 1"/>
          <p:cNvSpPr txBox="1">
            <a:spLocks/>
          </p:cNvSpPr>
          <p:nvPr/>
        </p:nvSpPr>
        <p:spPr>
          <a:xfrm>
            <a:off x="2140220" y="4080867"/>
            <a:ext cx="1573121" cy="358760"/>
          </a:xfrm>
          <a:prstGeom prst="rect">
            <a:avLst/>
          </a:prstGeom>
        </p:spPr>
        <p:txBody>
          <a:bodyPr/>
          <a:lstStyle>
            <a:lvl1pPr algn="l" defTabSz="457200" rtl="0" eaLnBrk="1" latinLnBrk="0" hangingPunct="1">
              <a:lnSpc>
                <a:spcPct val="80000"/>
              </a:lnSpc>
              <a:spcBef>
                <a:spcPct val="0"/>
              </a:spcBef>
              <a:buNone/>
              <a:defRPr sz="3600" b="1" i="0" kern="1200">
                <a:solidFill>
                  <a:srgbClr val="73BB3C"/>
                </a:solidFill>
                <a:latin typeface="Arial"/>
                <a:ea typeface="+mj-ea"/>
                <a:cs typeface="Arial"/>
              </a:defRPr>
            </a:lvl1pPr>
          </a:lstStyle>
          <a:p>
            <a:r>
              <a:rPr lang="en-US" sz="1200" dirty="0">
                <a:solidFill>
                  <a:schemeClr val="accent5">
                    <a:lumMod val="75000"/>
                  </a:schemeClr>
                </a:solidFill>
              </a:rPr>
              <a:t>Benchmark</a:t>
            </a:r>
            <a:endParaRPr lang="nl-NL" sz="1200" dirty="0">
              <a:solidFill>
                <a:schemeClr val="accent5">
                  <a:lumMod val="75000"/>
                </a:schemeClr>
              </a:solidFill>
            </a:endParaRPr>
          </a:p>
        </p:txBody>
      </p:sp>
      <p:sp>
        <p:nvSpPr>
          <p:cNvPr id="111" name="Tekstvak 110"/>
          <p:cNvSpPr txBox="1"/>
          <p:nvPr/>
        </p:nvSpPr>
        <p:spPr>
          <a:xfrm>
            <a:off x="3276041" y="3672277"/>
            <a:ext cx="309580" cy="276999"/>
          </a:xfrm>
          <a:prstGeom prst="rect">
            <a:avLst/>
          </a:prstGeom>
          <a:noFill/>
        </p:spPr>
        <p:txBody>
          <a:bodyPr wrap="square" rtlCol="0">
            <a:spAutoFit/>
          </a:bodyPr>
          <a:lstStyle/>
          <a:p>
            <a:r>
              <a:rPr lang="nl-BE" sz="1200" b="1" dirty="0">
                <a:solidFill>
                  <a:srgbClr val="FF0000"/>
                </a:solidFill>
              </a:rPr>
              <a:t>3</a:t>
            </a:r>
          </a:p>
        </p:txBody>
      </p:sp>
      <p:sp>
        <p:nvSpPr>
          <p:cNvPr id="112" name="Tekstvak 111"/>
          <p:cNvSpPr txBox="1"/>
          <p:nvPr/>
        </p:nvSpPr>
        <p:spPr>
          <a:xfrm>
            <a:off x="4502175" y="3688101"/>
            <a:ext cx="309580" cy="276999"/>
          </a:xfrm>
          <a:prstGeom prst="rect">
            <a:avLst/>
          </a:prstGeom>
          <a:noFill/>
        </p:spPr>
        <p:txBody>
          <a:bodyPr wrap="square" rtlCol="0">
            <a:spAutoFit/>
          </a:bodyPr>
          <a:lstStyle/>
          <a:p>
            <a:r>
              <a:rPr lang="nl-BE" sz="1200" b="1" dirty="0">
                <a:solidFill>
                  <a:srgbClr val="FF0000"/>
                </a:solidFill>
              </a:rPr>
              <a:t>4</a:t>
            </a:r>
          </a:p>
        </p:txBody>
      </p:sp>
      <p:sp>
        <p:nvSpPr>
          <p:cNvPr id="113" name="Tekstvak 112"/>
          <p:cNvSpPr txBox="1"/>
          <p:nvPr/>
        </p:nvSpPr>
        <p:spPr>
          <a:xfrm>
            <a:off x="5042395" y="3688101"/>
            <a:ext cx="309580" cy="276999"/>
          </a:xfrm>
          <a:prstGeom prst="rect">
            <a:avLst/>
          </a:prstGeom>
          <a:noFill/>
        </p:spPr>
        <p:txBody>
          <a:bodyPr wrap="square" rtlCol="0">
            <a:spAutoFit/>
          </a:bodyPr>
          <a:lstStyle/>
          <a:p>
            <a:r>
              <a:rPr lang="nl-BE" sz="1200" b="1" dirty="0">
                <a:solidFill>
                  <a:srgbClr val="FF0000"/>
                </a:solidFill>
              </a:rPr>
              <a:t>5</a:t>
            </a:r>
          </a:p>
        </p:txBody>
      </p:sp>
      <p:sp>
        <p:nvSpPr>
          <p:cNvPr id="114" name="Tekstvak 113"/>
          <p:cNvSpPr txBox="1"/>
          <p:nvPr/>
        </p:nvSpPr>
        <p:spPr>
          <a:xfrm>
            <a:off x="5567512" y="3688101"/>
            <a:ext cx="309580" cy="276999"/>
          </a:xfrm>
          <a:prstGeom prst="rect">
            <a:avLst/>
          </a:prstGeom>
          <a:noFill/>
        </p:spPr>
        <p:txBody>
          <a:bodyPr wrap="square" rtlCol="0">
            <a:spAutoFit/>
          </a:bodyPr>
          <a:lstStyle/>
          <a:p>
            <a:r>
              <a:rPr lang="nl-BE" sz="1200" b="1" dirty="0">
                <a:solidFill>
                  <a:srgbClr val="FF0000"/>
                </a:solidFill>
              </a:rPr>
              <a:t>6</a:t>
            </a:r>
          </a:p>
        </p:txBody>
      </p:sp>
      <p:sp>
        <p:nvSpPr>
          <p:cNvPr id="115" name="Tekstvak 114"/>
          <p:cNvSpPr txBox="1"/>
          <p:nvPr/>
        </p:nvSpPr>
        <p:spPr>
          <a:xfrm>
            <a:off x="6270785" y="3688101"/>
            <a:ext cx="309580" cy="276999"/>
          </a:xfrm>
          <a:prstGeom prst="rect">
            <a:avLst/>
          </a:prstGeom>
          <a:noFill/>
        </p:spPr>
        <p:txBody>
          <a:bodyPr wrap="square" rtlCol="0">
            <a:spAutoFit/>
          </a:bodyPr>
          <a:lstStyle/>
          <a:p>
            <a:r>
              <a:rPr lang="nl-BE" sz="1200" b="1" dirty="0">
                <a:solidFill>
                  <a:srgbClr val="FF0000"/>
                </a:solidFill>
              </a:rPr>
              <a:t>7</a:t>
            </a:r>
          </a:p>
        </p:txBody>
      </p:sp>
      <p:sp>
        <p:nvSpPr>
          <p:cNvPr id="116" name="Tekstvak 115"/>
          <p:cNvSpPr txBox="1"/>
          <p:nvPr/>
        </p:nvSpPr>
        <p:spPr>
          <a:xfrm>
            <a:off x="6912817" y="3688101"/>
            <a:ext cx="259528" cy="276999"/>
          </a:xfrm>
          <a:prstGeom prst="rect">
            <a:avLst/>
          </a:prstGeom>
          <a:noFill/>
        </p:spPr>
        <p:txBody>
          <a:bodyPr wrap="square" rtlCol="0">
            <a:spAutoFit/>
          </a:bodyPr>
          <a:lstStyle/>
          <a:p>
            <a:r>
              <a:rPr lang="nl-BE" sz="1200" b="1" dirty="0">
                <a:solidFill>
                  <a:srgbClr val="FF0000"/>
                </a:solidFill>
              </a:rPr>
              <a:t>8</a:t>
            </a:r>
          </a:p>
        </p:txBody>
      </p:sp>
      <p:sp>
        <p:nvSpPr>
          <p:cNvPr id="117" name="Tekstvak 116"/>
          <p:cNvSpPr txBox="1"/>
          <p:nvPr/>
        </p:nvSpPr>
        <p:spPr>
          <a:xfrm>
            <a:off x="7585611" y="3688101"/>
            <a:ext cx="309580" cy="276999"/>
          </a:xfrm>
          <a:prstGeom prst="rect">
            <a:avLst/>
          </a:prstGeom>
          <a:noFill/>
        </p:spPr>
        <p:txBody>
          <a:bodyPr wrap="square" rtlCol="0">
            <a:spAutoFit/>
          </a:bodyPr>
          <a:lstStyle/>
          <a:p>
            <a:r>
              <a:rPr lang="nl-BE" sz="1200" b="1" dirty="0">
                <a:solidFill>
                  <a:srgbClr val="FF0000"/>
                </a:solidFill>
              </a:rPr>
              <a:t>9</a:t>
            </a:r>
          </a:p>
        </p:txBody>
      </p:sp>
      <p:sp>
        <p:nvSpPr>
          <p:cNvPr id="118" name="Tekstvak 117"/>
          <p:cNvSpPr txBox="1"/>
          <p:nvPr/>
        </p:nvSpPr>
        <p:spPr>
          <a:xfrm>
            <a:off x="1647810" y="3667202"/>
            <a:ext cx="309580" cy="276999"/>
          </a:xfrm>
          <a:prstGeom prst="rect">
            <a:avLst/>
          </a:prstGeom>
          <a:noFill/>
        </p:spPr>
        <p:txBody>
          <a:bodyPr wrap="square" rtlCol="0">
            <a:spAutoFit/>
          </a:bodyPr>
          <a:lstStyle/>
          <a:p>
            <a:r>
              <a:rPr lang="nl-BE" sz="1200" b="1" dirty="0">
                <a:solidFill>
                  <a:srgbClr val="FF0000"/>
                </a:solidFill>
              </a:rPr>
              <a:t>1</a:t>
            </a:r>
          </a:p>
        </p:txBody>
      </p:sp>
      <p:sp>
        <p:nvSpPr>
          <p:cNvPr id="119" name="Tekstvak 118"/>
          <p:cNvSpPr txBox="1"/>
          <p:nvPr/>
        </p:nvSpPr>
        <p:spPr>
          <a:xfrm>
            <a:off x="2464485" y="3667202"/>
            <a:ext cx="309580" cy="276999"/>
          </a:xfrm>
          <a:prstGeom prst="rect">
            <a:avLst/>
          </a:prstGeom>
          <a:noFill/>
        </p:spPr>
        <p:txBody>
          <a:bodyPr wrap="square" rtlCol="0">
            <a:spAutoFit/>
          </a:bodyPr>
          <a:lstStyle/>
          <a:p>
            <a:r>
              <a:rPr lang="nl-BE" sz="1200" b="1" dirty="0">
                <a:solidFill>
                  <a:srgbClr val="FF0000"/>
                </a:solidFill>
              </a:rPr>
              <a:t>2</a:t>
            </a:r>
          </a:p>
        </p:txBody>
      </p:sp>
      <p:pic>
        <p:nvPicPr>
          <p:cNvPr id="120" name="Afbeelding 119"/>
          <p:cNvPicPr>
            <a:picLocks noChangeAspect="1"/>
          </p:cNvPicPr>
          <p:nvPr/>
        </p:nvPicPr>
        <p:blipFill>
          <a:blip r:embed="rId6"/>
          <a:stretch>
            <a:fillRect/>
          </a:stretch>
        </p:blipFill>
        <p:spPr>
          <a:xfrm>
            <a:off x="7010580" y="-7451"/>
            <a:ext cx="2137190" cy="1327046"/>
          </a:xfrm>
          <a:prstGeom prst="rect">
            <a:avLst/>
          </a:prstGeom>
        </p:spPr>
      </p:pic>
      <p:sp>
        <p:nvSpPr>
          <p:cNvPr id="121" name="Tekstvak 120"/>
          <p:cNvSpPr txBox="1"/>
          <p:nvPr/>
        </p:nvSpPr>
        <p:spPr>
          <a:xfrm>
            <a:off x="4378590" y="2553367"/>
            <a:ext cx="556749" cy="276999"/>
          </a:xfrm>
          <a:prstGeom prst="rect">
            <a:avLst/>
          </a:prstGeom>
          <a:solidFill>
            <a:schemeClr val="bg1"/>
          </a:solidFill>
        </p:spPr>
        <p:txBody>
          <a:bodyPr wrap="square" rtlCol="0">
            <a:spAutoFit/>
          </a:bodyPr>
          <a:lstStyle/>
          <a:p>
            <a:pPr algn="ctr"/>
            <a:r>
              <a:rPr lang="nl-BE" sz="600" b="1" dirty="0"/>
              <a:t>Interest </a:t>
            </a:r>
            <a:r>
              <a:rPr lang="nl-BE" sz="600" b="1" dirty="0" err="1"/>
              <a:t>validated</a:t>
            </a:r>
            <a:endParaRPr lang="nl-BE" sz="600" b="1" dirty="0"/>
          </a:p>
        </p:txBody>
      </p:sp>
      <p:sp>
        <p:nvSpPr>
          <p:cNvPr id="122" name="Tekstvak 121"/>
          <p:cNvSpPr txBox="1"/>
          <p:nvPr/>
        </p:nvSpPr>
        <p:spPr>
          <a:xfrm>
            <a:off x="4878320" y="2503862"/>
            <a:ext cx="588341" cy="276999"/>
          </a:xfrm>
          <a:prstGeom prst="rect">
            <a:avLst/>
          </a:prstGeom>
          <a:solidFill>
            <a:schemeClr val="bg1"/>
          </a:solidFill>
        </p:spPr>
        <p:txBody>
          <a:bodyPr wrap="square" rtlCol="0">
            <a:spAutoFit/>
          </a:bodyPr>
          <a:lstStyle/>
          <a:p>
            <a:pPr algn="ctr"/>
            <a:r>
              <a:rPr lang="nl-BE" sz="600" b="1" dirty="0" err="1"/>
              <a:t>Preference</a:t>
            </a:r>
            <a:r>
              <a:rPr lang="nl-BE" sz="600" b="1" dirty="0"/>
              <a:t> </a:t>
            </a:r>
            <a:r>
              <a:rPr lang="nl-BE" sz="600" b="1" dirty="0" err="1"/>
              <a:t>validated</a:t>
            </a:r>
            <a:endParaRPr lang="nl-BE" sz="600" b="1" dirty="0"/>
          </a:p>
        </p:txBody>
      </p:sp>
      <p:sp>
        <p:nvSpPr>
          <p:cNvPr id="123" name="Tekstvak 122"/>
          <p:cNvSpPr txBox="1"/>
          <p:nvPr/>
        </p:nvSpPr>
        <p:spPr>
          <a:xfrm>
            <a:off x="5351187" y="2386287"/>
            <a:ext cx="684389" cy="276999"/>
          </a:xfrm>
          <a:prstGeom prst="rect">
            <a:avLst/>
          </a:prstGeom>
          <a:solidFill>
            <a:schemeClr val="bg1"/>
          </a:solidFill>
        </p:spPr>
        <p:txBody>
          <a:bodyPr wrap="square" rtlCol="0">
            <a:spAutoFit/>
          </a:bodyPr>
          <a:lstStyle/>
          <a:p>
            <a:pPr algn="ctr"/>
            <a:r>
              <a:rPr lang="nl-BE" sz="600" b="1" dirty="0" err="1"/>
              <a:t>Willingness</a:t>
            </a:r>
            <a:r>
              <a:rPr lang="nl-BE" sz="600" b="1" dirty="0"/>
              <a:t> </a:t>
            </a:r>
            <a:r>
              <a:rPr lang="nl-BE" sz="600" b="1" dirty="0" err="1"/>
              <a:t>to</a:t>
            </a:r>
            <a:r>
              <a:rPr lang="nl-BE" sz="600" b="1" dirty="0"/>
              <a:t> </a:t>
            </a:r>
            <a:r>
              <a:rPr lang="nl-BE" sz="600" b="1" dirty="0" err="1"/>
              <a:t>pay</a:t>
            </a:r>
            <a:r>
              <a:rPr lang="nl-BE" sz="600" b="1" dirty="0"/>
              <a:t> </a:t>
            </a:r>
            <a:r>
              <a:rPr lang="nl-BE" sz="600" b="1" dirty="0" err="1"/>
              <a:t>validated</a:t>
            </a:r>
            <a:endParaRPr lang="nl-BE" sz="600" b="1" dirty="0"/>
          </a:p>
        </p:txBody>
      </p:sp>
      <p:sp>
        <p:nvSpPr>
          <p:cNvPr id="59" name="Rechthoek 58"/>
          <p:cNvSpPr/>
          <p:nvPr/>
        </p:nvSpPr>
        <p:spPr>
          <a:xfrm>
            <a:off x="593132" y="4430020"/>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60" name="Rechthoek 59"/>
          <p:cNvSpPr/>
          <p:nvPr/>
        </p:nvSpPr>
        <p:spPr>
          <a:xfrm>
            <a:off x="1366970" y="4426368"/>
            <a:ext cx="753129" cy="121995"/>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61" name="Rechthoek 60"/>
          <p:cNvSpPr/>
          <p:nvPr/>
        </p:nvSpPr>
        <p:spPr>
          <a:xfrm>
            <a:off x="3870001"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a:t>
            </a:r>
          </a:p>
        </p:txBody>
      </p:sp>
      <p:sp>
        <p:nvSpPr>
          <p:cNvPr id="62" name="Rechthoek 61"/>
          <p:cNvSpPr/>
          <p:nvPr/>
        </p:nvSpPr>
        <p:spPr>
          <a:xfrm>
            <a:off x="4623130"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63" name="Rechthoek 62"/>
          <p:cNvSpPr/>
          <p:nvPr/>
        </p:nvSpPr>
        <p:spPr>
          <a:xfrm>
            <a:off x="5376259"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64" name="Rechthoek 63"/>
          <p:cNvSpPr/>
          <p:nvPr/>
        </p:nvSpPr>
        <p:spPr>
          <a:xfrm>
            <a:off x="6130436"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65" name="Rechthoek 64"/>
          <p:cNvSpPr/>
          <p:nvPr/>
        </p:nvSpPr>
        <p:spPr>
          <a:xfrm>
            <a:off x="6884613"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66" name="Rechthoek 65"/>
          <p:cNvSpPr/>
          <p:nvPr/>
        </p:nvSpPr>
        <p:spPr>
          <a:xfrm>
            <a:off x="7637742" y="4429525"/>
            <a:ext cx="753129" cy="115681"/>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78" name="Rechthoek 77"/>
          <p:cNvSpPr/>
          <p:nvPr/>
        </p:nvSpPr>
        <p:spPr>
          <a:xfrm>
            <a:off x="8390871" y="4432627"/>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79" name="Rechthoek 78"/>
          <p:cNvSpPr/>
          <p:nvPr/>
        </p:nvSpPr>
        <p:spPr>
          <a:xfrm>
            <a:off x="2124863" y="4425732"/>
            <a:ext cx="1740758"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 Value </a:t>
            </a:r>
            <a:r>
              <a:rPr lang="nl-BE" sz="800" dirty="0" err="1"/>
              <a:t>Proposition</a:t>
            </a:r>
            <a:endParaRPr lang="nl-BE" sz="800" dirty="0"/>
          </a:p>
        </p:txBody>
      </p:sp>
    </p:spTree>
    <p:extLst>
      <p:ext uri="{BB962C8B-B14F-4D97-AF65-F5344CB8AC3E}">
        <p14:creationId xmlns:p14="http://schemas.microsoft.com/office/powerpoint/2010/main" val="3213425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26542" y="2323527"/>
            <a:ext cx="5177554" cy="1617438"/>
          </a:xfrm>
        </p:spPr>
        <p:txBody>
          <a:bodyPr/>
          <a:lstStyle/>
          <a:p>
            <a:pPr algn="ctr"/>
            <a:r>
              <a:rPr lang="nl-BE" sz="3200" dirty="0" err="1">
                <a:solidFill>
                  <a:schemeClr val="bg1"/>
                </a:solidFill>
              </a:rPr>
              <a:t>Toolbox</a:t>
            </a:r>
            <a:r>
              <a:rPr lang="nl-BE" sz="3200" dirty="0">
                <a:solidFill>
                  <a:schemeClr val="bg1"/>
                </a:solidFill>
              </a:rPr>
              <a:t> </a:t>
            </a:r>
            <a:br>
              <a:rPr lang="nl-BE" sz="3200" dirty="0">
                <a:solidFill>
                  <a:schemeClr val="bg1"/>
                </a:solidFill>
              </a:rPr>
            </a:br>
            <a:endParaRPr lang="nl-BE" sz="3200" dirty="0"/>
          </a:p>
        </p:txBody>
      </p:sp>
      <p:sp>
        <p:nvSpPr>
          <p:cNvPr id="3" name="Tijdelijke aanduiding voor dianummer 2"/>
          <p:cNvSpPr>
            <a:spLocks noGrp="1"/>
          </p:cNvSpPr>
          <p:nvPr>
            <p:ph type="sldNum" sz="quarter" idx="12"/>
          </p:nvPr>
        </p:nvSpPr>
        <p:spPr/>
        <p:txBody>
          <a:bodyPr/>
          <a:lstStyle/>
          <a:p>
            <a:fld id="{3DEFB92D-0E46-8944-92ED-8DF056298BD8}" type="slidenum">
              <a:rPr lang="nl-NL" smtClean="0"/>
              <a:t>8</a:t>
            </a:fld>
            <a:endParaRPr lang="nl-NL" dirty="0"/>
          </a:p>
        </p:txBody>
      </p:sp>
      <p:sp>
        <p:nvSpPr>
          <p:cNvPr id="4" name="Tijdelijke aanduiding voor voettekst 3"/>
          <p:cNvSpPr>
            <a:spLocks noGrp="1"/>
          </p:cNvSpPr>
          <p:nvPr>
            <p:ph type="ftr" sz="quarter" idx="3"/>
          </p:nvPr>
        </p:nvSpPr>
        <p:spPr/>
        <p:txBody>
          <a:bodyPr/>
          <a:lstStyle/>
          <a:p>
            <a:r>
              <a:rPr lang="nl-BE">
                <a:solidFill>
                  <a:srgbClr val="73BB3C"/>
                </a:solidFill>
              </a:rPr>
              <a:t>Bright &amp; young of mind? Springplank voor uitbundig ondernemerstalent</a:t>
            </a:r>
          </a:p>
          <a:p>
            <a:r>
              <a:rPr lang="nl-BE" sz="1200">
                <a:solidFill>
                  <a:schemeClr val="tx1"/>
                </a:solidFill>
              </a:rPr>
              <a:t>Zet de stap. </a:t>
            </a:r>
            <a:r>
              <a:rPr lang="nl-BE" sz="1200">
                <a:solidFill>
                  <a:srgbClr val="73BB3C"/>
                </a:solidFill>
              </a:rPr>
              <a:t>www.bryo.be</a:t>
            </a:r>
            <a:endParaRPr lang="nl-BE" sz="1200" dirty="0">
              <a:solidFill>
                <a:srgbClr val="73BB3C"/>
              </a:solidFill>
            </a:endParaRPr>
          </a:p>
        </p:txBody>
      </p:sp>
      <p:pic>
        <p:nvPicPr>
          <p:cNvPr id="5" name="Afbeelding 4"/>
          <p:cNvPicPr>
            <a:picLocks noChangeAspect="1"/>
          </p:cNvPicPr>
          <p:nvPr/>
        </p:nvPicPr>
        <p:blipFill>
          <a:blip r:embed="rId2">
            <a:clrChange>
              <a:clrFrom>
                <a:srgbClr val="FFFFFF"/>
              </a:clrFrom>
              <a:clrTo>
                <a:srgbClr val="FFFFFF">
                  <a:alpha val="0"/>
                </a:srgbClr>
              </a:clrTo>
            </a:clrChange>
          </a:blip>
          <a:stretch>
            <a:fillRect/>
          </a:stretch>
        </p:blipFill>
        <p:spPr>
          <a:xfrm>
            <a:off x="7234341" y="3691434"/>
            <a:ext cx="412617" cy="392241"/>
          </a:xfrm>
          <a:prstGeom prst="rect">
            <a:avLst/>
          </a:prstGeom>
        </p:spPr>
      </p:pic>
      <p:pic>
        <p:nvPicPr>
          <p:cNvPr id="6" name="Afbeelding 5"/>
          <p:cNvPicPr>
            <a:picLocks noChangeAspect="1"/>
          </p:cNvPicPr>
          <p:nvPr/>
        </p:nvPicPr>
        <p:blipFill>
          <a:blip r:embed="rId3">
            <a:clrChange>
              <a:clrFrom>
                <a:srgbClr val="FFFFFF"/>
              </a:clrFrom>
              <a:clrTo>
                <a:srgbClr val="FFFFFF">
                  <a:alpha val="0"/>
                </a:srgbClr>
              </a:clrTo>
            </a:clrChange>
          </a:blip>
          <a:stretch>
            <a:fillRect/>
          </a:stretch>
        </p:blipFill>
        <p:spPr>
          <a:xfrm>
            <a:off x="7489622" y="3847455"/>
            <a:ext cx="441956" cy="421035"/>
          </a:xfrm>
          <a:prstGeom prst="rect">
            <a:avLst/>
          </a:prstGeom>
          <a:noFill/>
        </p:spPr>
      </p:pic>
      <p:pic>
        <p:nvPicPr>
          <p:cNvPr id="7" name="Afbeelding 6"/>
          <p:cNvPicPr>
            <a:picLocks noChangeAspect="1"/>
          </p:cNvPicPr>
          <p:nvPr/>
        </p:nvPicPr>
        <p:blipFill>
          <a:blip r:embed="rId4">
            <a:clrChange>
              <a:clrFrom>
                <a:srgbClr val="FFFFFF"/>
              </a:clrFrom>
              <a:clrTo>
                <a:srgbClr val="FFFFFF">
                  <a:alpha val="0"/>
                </a:srgbClr>
              </a:clrTo>
            </a:clrChange>
          </a:blip>
          <a:stretch>
            <a:fillRect/>
          </a:stretch>
        </p:blipFill>
        <p:spPr>
          <a:xfrm>
            <a:off x="7979037" y="3811944"/>
            <a:ext cx="840726" cy="788506"/>
          </a:xfrm>
          <a:prstGeom prst="rect">
            <a:avLst/>
          </a:prstGeom>
          <a:noFill/>
        </p:spPr>
      </p:pic>
      <p:pic>
        <p:nvPicPr>
          <p:cNvPr id="8" name="Afbeelding 7"/>
          <p:cNvPicPr>
            <a:picLocks noChangeAspect="1"/>
          </p:cNvPicPr>
          <p:nvPr/>
        </p:nvPicPr>
        <p:blipFill>
          <a:blip r:embed="rId5">
            <a:clrChange>
              <a:clrFrom>
                <a:srgbClr val="FFFFFF"/>
              </a:clrFrom>
              <a:clrTo>
                <a:srgbClr val="FFFFFF">
                  <a:alpha val="0"/>
                </a:srgbClr>
              </a:clrTo>
            </a:clrChange>
          </a:blip>
          <a:stretch>
            <a:fillRect/>
          </a:stretch>
        </p:blipFill>
        <p:spPr>
          <a:xfrm>
            <a:off x="8605149" y="3685517"/>
            <a:ext cx="395664" cy="357528"/>
          </a:xfrm>
          <a:prstGeom prst="rect">
            <a:avLst/>
          </a:prstGeom>
        </p:spPr>
      </p:pic>
      <p:pic>
        <p:nvPicPr>
          <p:cNvPr id="9" name="Afbeelding 8"/>
          <p:cNvPicPr>
            <a:picLocks noChangeAspect="1"/>
          </p:cNvPicPr>
          <p:nvPr/>
        </p:nvPicPr>
        <p:blipFill>
          <a:blip r:embed="rId6">
            <a:clrChange>
              <a:clrFrom>
                <a:srgbClr val="FFFFFF"/>
              </a:clrFrom>
              <a:clrTo>
                <a:srgbClr val="FFFFFF">
                  <a:alpha val="0"/>
                </a:srgbClr>
              </a:clrTo>
            </a:clrChange>
          </a:blip>
          <a:stretch>
            <a:fillRect/>
          </a:stretch>
        </p:blipFill>
        <p:spPr>
          <a:xfrm>
            <a:off x="7813158" y="3704080"/>
            <a:ext cx="398498" cy="367646"/>
          </a:xfrm>
          <a:prstGeom prst="rect">
            <a:avLst/>
          </a:prstGeom>
          <a:noFill/>
        </p:spPr>
      </p:pic>
    </p:spTree>
    <p:extLst>
      <p:ext uri="{BB962C8B-B14F-4D97-AF65-F5344CB8AC3E}">
        <p14:creationId xmlns:p14="http://schemas.microsoft.com/office/powerpoint/2010/main" val="1915261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2"/>
          <p:cNvSpPr txBox="1">
            <a:spLocks/>
          </p:cNvSpPr>
          <p:nvPr/>
        </p:nvSpPr>
        <p:spPr>
          <a:xfrm>
            <a:off x="-279035" y="1005242"/>
            <a:ext cx="1833486" cy="3258454"/>
          </a:xfrm>
          <a:prstGeom prst="rect">
            <a:avLst/>
          </a:prstGeom>
        </p:spPr>
        <p:txBody>
          <a:bodyPr/>
          <a:lstStyle>
            <a:lvl1pPr marL="0" indent="0" algn="l" defTabSz="457200" rtl="0" eaLnBrk="1" latinLnBrk="0" hangingPunct="1">
              <a:spcBef>
                <a:spcPct val="20000"/>
              </a:spcBef>
              <a:buFontTx/>
              <a:buNone/>
              <a:defRPr sz="2800" b="1"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b="1" i="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
              <a:defRPr sz="2400" b="1"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Font typeface="Arial"/>
              <a:buChar char="–"/>
              <a:defRPr sz="2000" b="1" i="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2000" b="1" i="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dirty="0"/>
              <a:t>      </a:t>
            </a:r>
          </a:p>
          <a:p>
            <a:pPr algn="ctr"/>
            <a:r>
              <a:rPr lang="en-US" sz="1400" dirty="0"/>
              <a:t>         Ondernemer?</a:t>
            </a:r>
          </a:p>
          <a:p>
            <a:endParaRPr lang="en-US" sz="1400" u="sng" dirty="0"/>
          </a:p>
          <a:p>
            <a:endParaRPr lang="en-US" sz="1400" u="sng" dirty="0"/>
          </a:p>
          <a:p>
            <a:endParaRPr lang="en-US" sz="1400" u="sng" dirty="0"/>
          </a:p>
          <a:p>
            <a:pPr algn="ctr"/>
            <a:endParaRPr lang="en-US" sz="1400" u="sng" dirty="0"/>
          </a:p>
          <a:p>
            <a:pPr algn="ctr"/>
            <a:endParaRPr lang="en-US" sz="1400" u="sng" dirty="0"/>
          </a:p>
          <a:p>
            <a:pPr algn="ctr"/>
            <a:r>
              <a:rPr lang="en-US" sz="1400" dirty="0"/>
              <a:t>       Ideation</a:t>
            </a:r>
          </a:p>
          <a:p>
            <a:endParaRPr lang="en-US" sz="1400" u="sng" dirty="0"/>
          </a:p>
          <a:p>
            <a:endParaRPr lang="en-US" sz="1400" u="sng" dirty="0"/>
          </a:p>
          <a:p>
            <a:endParaRPr lang="en-US" sz="1400" u="sng" dirty="0"/>
          </a:p>
          <a:p>
            <a:endParaRPr lang="en-US" sz="1400" u="sng" dirty="0"/>
          </a:p>
          <a:p>
            <a:endParaRPr lang="en-US" sz="1400" u="sng" dirty="0"/>
          </a:p>
          <a:p>
            <a:endParaRPr lang="en-US" sz="1400" u="sng" dirty="0"/>
          </a:p>
          <a:p>
            <a:endParaRPr lang="en-US" sz="1400" u="sng" dirty="0"/>
          </a:p>
          <a:p>
            <a:endParaRPr lang="en-US" sz="1400" u="sng" dirty="0"/>
          </a:p>
          <a:p>
            <a:endParaRPr lang="en-US" sz="1400" u="sng" dirty="0"/>
          </a:p>
          <a:p>
            <a:endParaRPr lang="en-US" sz="1400" u="sng" dirty="0"/>
          </a:p>
          <a:p>
            <a:endParaRPr lang="en-US" sz="1400" dirty="0"/>
          </a:p>
        </p:txBody>
      </p:sp>
      <p:sp>
        <p:nvSpPr>
          <p:cNvPr id="2" name="Title 1"/>
          <p:cNvSpPr>
            <a:spLocks noGrp="1"/>
          </p:cNvSpPr>
          <p:nvPr>
            <p:ph type="title"/>
          </p:nvPr>
        </p:nvSpPr>
        <p:spPr>
          <a:xfrm>
            <a:off x="980809" y="278401"/>
            <a:ext cx="7594983" cy="905388"/>
          </a:xfrm>
        </p:spPr>
        <p:txBody>
          <a:bodyPr/>
          <a:lstStyle/>
          <a:p>
            <a:r>
              <a:rPr lang="en-US" dirty="0">
                <a:latin typeface="Arial Black" panose="020B0A04020102020204" pitchFamily="34" charset="0"/>
              </a:rPr>
              <a:t>Toolbox: </a:t>
            </a:r>
            <a:r>
              <a:rPr lang="en-US" dirty="0" err="1">
                <a:latin typeface="Arial Black" panose="020B0A04020102020204" pitchFamily="34" charset="0"/>
              </a:rPr>
              <a:t>StandUp-traject</a:t>
            </a:r>
            <a:endParaRPr lang="en-US" dirty="0">
              <a:latin typeface="Arial Black" panose="020B0A04020102020204" pitchFamily="34" charset="0"/>
            </a:endParaRPr>
          </a:p>
        </p:txBody>
      </p:sp>
      <p:sp>
        <p:nvSpPr>
          <p:cNvPr id="4" name="Footer Placeholder 3"/>
          <p:cNvSpPr>
            <a:spLocks noGrp="1"/>
          </p:cNvSpPr>
          <p:nvPr>
            <p:ph type="ftr" sz="quarter" idx="3"/>
          </p:nvPr>
        </p:nvSpPr>
        <p:spPr/>
        <p:txBody>
          <a:bodyPr/>
          <a:lstStyle/>
          <a:p>
            <a:r>
              <a:rPr lang="nl-NL" dirty="0">
                <a:solidFill>
                  <a:srgbClr val="73BB3C"/>
                </a:solidFill>
              </a:rPr>
              <a:t>Bright &amp; young? Springplank voor uitbundig ondernemerstalent</a:t>
            </a:r>
          </a:p>
          <a:p>
            <a:r>
              <a:rPr lang="nl-NL" sz="1200" dirty="0">
                <a:solidFill>
                  <a:schemeClr val="tx1"/>
                </a:solidFill>
              </a:rPr>
              <a:t>Zet de stap. </a:t>
            </a:r>
            <a:r>
              <a:rPr lang="nl-NL" sz="1200" dirty="0">
                <a:solidFill>
                  <a:srgbClr val="73BB3C"/>
                </a:solidFill>
              </a:rPr>
              <a:t>www.bryo.be</a:t>
            </a:r>
          </a:p>
        </p:txBody>
      </p:sp>
      <p:sp>
        <p:nvSpPr>
          <p:cNvPr id="5" name="Slide Number Placeholder 4"/>
          <p:cNvSpPr>
            <a:spLocks noGrp="1"/>
          </p:cNvSpPr>
          <p:nvPr>
            <p:ph type="sldNum" sz="quarter" idx="12"/>
          </p:nvPr>
        </p:nvSpPr>
        <p:spPr/>
        <p:txBody>
          <a:bodyPr/>
          <a:lstStyle/>
          <a:p>
            <a:fld id="{3DEFB92D-0E46-8944-92ED-8DF056298BD8}" type="slidenum">
              <a:rPr lang="nl-NL" smtClean="0"/>
              <a:t>9</a:t>
            </a:fld>
            <a:endParaRPr lang="nl-NL" dirty="0"/>
          </a:p>
        </p:txBody>
      </p:sp>
      <p:pic>
        <p:nvPicPr>
          <p:cNvPr id="7" name="Afbeelding 6"/>
          <p:cNvPicPr>
            <a:picLocks noChangeAspect="1"/>
          </p:cNvPicPr>
          <p:nvPr/>
        </p:nvPicPr>
        <p:blipFill rotWithShape="1">
          <a:blip r:embed="rId3"/>
          <a:srcRect l="35001" t="14075" r="48412" b="25072"/>
          <a:stretch/>
        </p:blipFill>
        <p:spPr>
          <a:xfrm>
            <a:off x="1842104" y="998625"/>
            <a:ext cx="1541590" cy="3063415"/>
          </a:xfrm>
          <a:prstGeom prst="rect">
            <a:avLst/>
          </a:prstGeom>
        </p:spPr>
      </p:pic>
      <p:sp>
        <p:nvSpPr>
          <p:cNvPr id="8" name="Content Placeholder 2"/>
          <p:cNvSpPr>
            <a:spLocks noGrp="1"/>
          </p:cNvSpPr>
          <p:nvPr>
            <p:ph idx="1"/>
          </p:nvPr>
        </p:nvSpPr>
        <p:spPr>
          <a:xfrm>
            <a:off x="3391917" y="773839"/>
            <a:ext cx="2633635" cy="3258454"/>
          </a:xfrm>
        </p:spPr>
        <p:txBody>
          <a:bodyPr/>
          <a:lstStyle/>
          <a:p>
            <a:endParaRPr lang="en-US" sz="1400" dirty="0"/>
          </a:p>
          <a:p>
            <a:r>
              <a:rPr lang="en-US" sz="1400" dirty="0"/>
              <a:t>Environment map</a:t>
            </a:r>
          </a:p>
          <a:p>
            <a:r>
              <a:rPr lang="en-US" sz="1200" b="0" dirty="0"/>
              <a:t>Helps you understand the </a:t>
            </a:r>
          </a:p>
          <a:p>
            <a:r>
              <a:rPr lang="en-US" sz="1200" b="0" dirty="0"/>
              <a:t>Context in which you create</a:t>
            </a:r>
          </a:p>
          <a:p>
            <a:endParaRPr lang="en-US" sz="1400" dirty="0"/>
          </a:p>
          <a:p>
            <a:r>
              <a:rPr lang="en-US" sz="1400" dirty="0"/>
              <a:t>Business Model Canvas</a:t>
            </a:r>
          </a:p>
          <a:p>
            <a:r>
              <a:rPr lang="en-US" sz="1200" b="0" dirty="0"/>
              <a:t>Tells the story of how you </a:t>
            </a:r>
          </a:p>
          <a:p>
            <a:r>
              <a:rPr lang="en-US" sz="1200" b="0" dirty="0"/>
              <a:t>create, deliver and capture value (for your organization)</a:t>
            </a:r>
          </a:p>
          <a:p>
            <a:endParaRPr lang="en-US" sz="1400" dirty="0"/>
          </a:p>
          <a:p>
            <a:r>
              <a:rPr lang="en-US" sz="1400" dirty="0"/>
              <a:t>Value Proposition Canvas</a:t>
            </a:r>
          </a:p>
          <a:p>
            <a:r>
              <a:rPr lang="en-US" sz="1200" b="0" dirty="0"/>
              <a:t>Helps you create value for your customer</a:t>
            </a:r>
          </a:p>
        </p:txBody>
      </p:sp>
      <p:sp>
        <p:nvSpPr>
          <p:cNvPr id="10" name="Content Placeholder 2"/>
          <p:cNvSpPr txBox="1">
            <a:spLocks/>
          </p:cNvSpPr>
          <p:nvPr/>
        </p:nvSpPr>
        <p:spPr>
          <a:xfrm>
            <a:off x="7502409" y="854922"/>
            <a:ext cx="1776188" cy="3258454"/>
          </a:xfrm>
          <a:prstGeom prst="rect">
            <a:avLst/>
          </a:prstGeom>
        </p:spPr>
        <p:txBody>
          <a:bodyPr/>
          <a:lstStyle>
            <a:lvl1pPr marL="0" indent="0" algn="l" defTabSz="457200" rtl="0" eaLnBrk="1" latinLnBrk="0" hangingPunct="1">
              <a:spcBef>
                <a:spcPct val="20000"/>
              </a:spcBef>
              <a:buFontTx/>
              <a:buNone/>
              <a:defRPr sz="2800" b="1"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b="1" i="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
              <a:defRPr sz="2400" b="1"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Font typeface="Arial"/>
              <a:buChar char="–"/>
              <a:defRPr sz="2000" b="1" i="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2000" b="1" i="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US" sz="1400" u="sng" dirty="0"/>
          </a:p>
          <a:p>
            <a:pPr algn="ctr"/>
            <a:endParaRPr lang="en-US" sz="1400" u="sng" dirty="0"/>
          </a:p>
          <a:p>
            <a:pPr algn="ctr"/>
            <a:endParaRPr lang="en-US" sz="1400" u="sng" dirty="0"/>
          </a:p>
          <a:p>
            <a:pPr algn="ctr"/>
            <a:r>
              <a:rPr lang="en-US" sz="1400" u="sng" dirty="0" err="1"/>
              <a:t>Bus.&amp;Fin</a:t>
            </a:r>
            <a:r>
              <a:rPr lang="en-US" sz="1400" u="sng" dirty="0"/>
              <a:t>. Plan</a:t>
            </a:r>
          </a:p>
          <a:p>
            <a:pPr algn="ctr"/>
            <a:endParaRPr lang="en-US" sz="1400" u="sng" dirty="0"/>
          </a:p>
          <a:p>
            <a:pPr algn="ctr"/>
            <a:endParaRPr lang="en-US" sz="1400" u="sng" dirty="0"/>
          </a:p>
          <a:p>
            <a:pPr algn="ctr"/>
            <a:endParaRPr lang="en-US" sz="1400" u="sng" dirty="0"/>
          </a:p>
          <a:p>
            <a:pPr algn="ctr"/>
            <a:endParaRPr lang="en-US" sz="1400" u="sng" dirty="0"/>
          </a:p>
          <a:p>
            <a:pPr algn="ctr"/>
            <a:endParaRPr lang="en-US" sz="1400" u="sng" dirty="0"/>
          </a:p>
          <a:p>
            <a:pPr algn="ctr"/>
            <a:endParaRPr lang="en-US" sz="1400" u="sng" dirty="0"/>
          </a:p>
          <a:p>
            <a:pPr algn="ctr"/>
            <a:r>
              <a:rPr lang="en-US" sz="1400" u="sng" dirty="0"/>
              <a:t>Pitch</a:t>
            </a:r>
          </a:p>
          <a:p>
            <a:pPr algn="ctr"/>
            <a:endParaRPr lang="en-US" sz="1400" u="sng" dirty="0"/>
          </a:p>
        </p:txBody>
      </p:sp>
      <p:sp>
        <p:nvSpPr>
          <p:cNvPr id="13" name="Rechteraccolade 12"/>
          <p:cNvSpPr/>
          <p:nvPr/>
        </p:nvSpPr>
        <p:spPr>
          <a:xfrm>
            <a:off x="5547962" y="1014624"/>
            <a:ext cx="609600" cy="317569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l-BE" dirty="0"/>
          </a:p>
        </p:txBody>
      </p:sp>
      <p:sp>
        <p:nvSpPr>
          <p:cNvPr id="14" name="Content Placeholder 2"/>
          <p:cNvSpPr txBox="1">
            <a:spLocks/>
          </p:cNvSpPr>
          <p:nvPr/>
        </p:nvSpPr>
        <p:spPr>
          <a:xfrm>
            <a:off x="5626919" y="1011328"/>
            <a:ext cx="1719234" cy="3258454"/>
          </a:xfrm>
          <a:prstGeom prst="rect">
            <a:avLst/>
          </a:prstGeom>
        </p:spPr>
        <p:txBody>
          <a:bodyPr/>
          <a:lstStyle>
            <a:lvl1pPr marL="0" indent="0" algn="l" defTabSz="457200" rtl="0" eaLnBrk="1" latinLnBrk="0" hangingPunct="1">
              <a:spcBef>
                <a:spcPct val="20000"/>
              </a:spcBef>
              <a:buFontTx/>
              <a:buNone/>
              <a:defRPr sz="2800" b="1"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b="1" i="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
              <a:defRPr sz="2400" b="1"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Font typeface="Arial"/>
              <a:buChar char="–"/>
              <a:defRPr sz="2000" b="1" i="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2000" b="1" i="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dirty="0"/>
              <a:t>    </a:t>
            </a:r>
            <a:r>
              <a:rPr lang="en-US" sz="1400" u="sng" dirty="0"/>
              <a:t>PIMENTO</a:t>
            </a:r>
          </a:p>
          <a:p>
            <a:endParaRPr lang="en-US" sz="1400" u="sng" dirty="0"/>
          </a:p>
          <a:p>
            <a:endParaRPr lang="en-US" sz="1400" u="sng" dirty="0"/>
          </a:p>
          <a:p>
            <a:endParaRPr lang="en-US" sz="1400" u="sng" dirty="0"/>
          </a:p>
          <a:p>
            <a:endParaRPr lang="en-US" sz="1400" u="sng" dirty="0"/>
          </a:p>
          <a:p>
            <a:endParaRPr lang="en-US" sz="1400" u="sng" dirty="0"/>
          </a:p>
          <a:p>
            <a:endParaRPr lang="en-US" sz="1400" u="sng" dirty="0"/>
          </a:p>
          <a:p>
            <a:endParaRPr lang="en-US" sz="1400" u="sng" dirty="0"/>
          </a:p>
          <a:p>
            <a:endParaRPr lang="en-US" sz="1400" u="sng" dirty="0"/>
          </a:p>
          <a:p>
            <a:endParaRPr lang="en-US" sz="1400" u="sng" dirty="0"/>
          </a:p>
          <a:p>
            <a:endParaRPr lang="en-US" sz="1400" u="sng" dirty="0"/>
          </a:p>
          <a:p>
            <a:endParaRPr lang="en-US" sz="1400" dirty="0"/>
          </a:p>
        </p:txBody>
      </p:sp>
      <p:pic>
        <p:nvPicPr>
          <p:cNvPr id="16" name="Afbeelding 15"/>
          <p:cNvPicPr>
            <a:picLocks noChangeAspect="1"/>
          </p:cNvPicPr>
          <p:nvPr/>
        </p:nvPicPr>
        <p:blipFill rotWithShape="1">
          <a:blip r:embed="rId4"/>
          <a:srcRect l="5953" t="18324" r="64524" b="21749"/>
          <a:stretch/>
        </p:blipFill>
        <p:spPr>
          <a:xfrm rot="5400000">
            <a:off x="7819965" y="1992836"/>
            <a:ext cx="1167175" cy="1283265"/>
          </a:xfrm>
          <a:prstGeom prst="rect">
            <a:avLst/>
          </a:prstGeom>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0427" y="1374639"/>
            <a:ext cx="1098963" cy="1109510"/>
          </a:xfrm>
          <a:prstGeom prst="rect">
            <a:avLst/>
          </a:prstGeom>
        </p:spPr>
      </p:pic>
      <p:sp>
        <p:nvSpPr>
          <p:cNvPr id="29" name="Rechteraccolade 28"/>
          <p:cNvSpPr/>
          <p:nvPr/>
        </p:nvSpPr>
        <p:spPr>
          <a:xfrm>
            <a:off x="7109865" y="1011327"/>
            <a:ext cx="609600" cy="317569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l-BE" dirty="0"/>
          </a:p>
        </p:txBody>
      </p:sp>
      <p:pic>
        <p:nvPicPr>
          <p:cNvPr id="30" name="Picture 4" descr="C:\Users\joeri-stoop\AppData\Local\Microsoft\Windows\Temporary Internet Files\Content.IE5\9ME0ODFR\Dilbert-02[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214" y="1699127"/>
            <a:ext cx="647466" cy="1024615"/>
          </a:xfrm>
          <a:prstGeom prst="rect">
            <a:avLst/>
          </a:prstGeom>
          <a:noFill/>
          <a:extLst>
            <a:ext uri="{909E8E84-426E-40DD-AFC4-6F175D3DCCD1}">
              <a14:hiddenFill xmlns:a14="http://schemas.microsoft.com/office/drawing/2010/main">
                <a:solidFill>
                  <a:srgbClr val="FFFFFF"/>
                </a:solidFill>
              </a14:hiddenFill>
            </a:ext>
          </a:extLst>
        </p:spPr>
      </p:pic>
      <p:sp>
        <p:nvSpPr>
          <p:cNvPr id="32" name="Rechteraccolade 31"/>
          <p:cNvSpPr/>
          <p:nvPr/>
        </p:nvSpPr>
        <p:spPr>
          <a:xfrm>
            <a:off x="1296392" y="1015595"/>
            <a:ext cx="609600" cy="317569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l-BE" dirty="0"/>
          </a:p>
        </p:txBody>
      </p:sp>
      <p:pic>
        <p:nvPicPr>
          <p:cNvPr id="33" name="Afbeelding 32"/>
          <p:cNvPicPr>
            <a:picLocks noChangeAspect="1"/>
          </p:cNvPicPr>
          <p:nvPr/>
        </p:nvPicPr>
        <p:blipFill>
          <a:blip r:embed="rId7"/>
          <a:stretch>
            <a:fillRect/>
          </a:stretch>
        </p:blipFill>
        <p:spPr>
          <a:xfrm>
            <a:off x="516670" y="3215225"/>
            <a:ext cx="556987" cy="556987"/>
          </a:xfrm>
          <a:prstGeom prst="rect">
            <a:avLst/>
          </a:prstGeom>
        </p:spPr>
      </p:pic>
      <p:sp>
        <p:nvSpPr>
          <p:cNvPr id="34" name="Rechthoek 33"/>
          <p:cNvSpPr/>
          <p:nvPr/>
        </p:nvSpPr>
        <p:spPr>
          <a:xfrm>
            <a:off x="593132" y="4429525"/>
            <a:ext cx="769457" cy="114690"/>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a:t>
            </a:r>
          </a:p>
        </p:txBody>
      </p:sp>
      <p:sp>
        <p:nvSpPr>
          <p:cNvPr id="35" name="Rechthoek 34"/>
          <p:cNvSpPr/>
          <p:nvPr/>
        </p:nvSpPr>
        <p:spPr>
          <a:xfrm>
            <a:off x="1366970" y="4429525"/>
            <a:ext cx="753129" cy="11573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
        <p:nvSpPr>
          <p:cNvPr id="36" name="Rechthoek 35"/>
          <p:cNvSpPr/>
          <p:nvPr/>
        </p:nvSpPr>
        <p:spPr>
          <a:xfrm>
            <a:off x="3861741" y="4434066"/>
            <a:ext cx="753129" cy="104935"/>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4</a:t>
            </a:r>
          </a:p>
        </p:txBody>
      </p:sp>
      <p:sp>
        <p:nvSpPr>
          <p:cNvPr id="37" name="Rechthoek 36"/>
          <p:cNvSpPr/>
          <p:nvPr/>
        </p:nvSpPr>
        <p:spPr>
          <a:xfrm>
            <a:off x="4623130" y="4429525"/>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5</a:t>
            </a:r>
          </a:p>
        </p:txBody>
      </p:sp>
      <p:sp>
        <p:nvSpPr>
          <p:cNvPr id="38" name="Rechthoek 37"/>
          <p:cNvSpPr/>
          <p:nvPr/>
        </p:nvSpPr>
        <p:spPr>
          <a:xfrm>
            <a:off x="5376259" y="4429525"/>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6</a:t>
            </a:r>
          </a:p>
        </p:txBody>
      </p:sp>
      <p:sp>
        <p:nvSpPr>
          <p:cNvPr id="39" name="Rechthoek 38"/>
          <p:cNvSpPr/>
          <p:nvPr/>
        </p:nvSpPr>
        <p:spPr>
          <a:xfrm>
            <a:off x="6130436" y="4429525"/>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7</a:t>
            </a:r>
          </a:p>
        </p:txBody>
      </p:sp>
      <p:sp>
        <p:nvSpPr>
          <p:cNvPr id="40" name="Rechthoek 39"/>
          <p:cNvSpPr/>
          <p:nvPr/>
        </p:nvSpPr>
        <p:spPr>
          <a:xfrm>
            <a:off x="6884613" y="4429525"/>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8</a:t>
            </a:r>
          </a:p>
        </p:txBody>
      </p:sp>
      <p:sp>
        <p:nvSpPr>
          <p:cNvPr id="41" name="Rechthoek 40"/>
          <p:cNvSpPr/>
          <p:nvPr/>
        </p:nvSpPr>
        <p:spPr>
          <a:xfrm>
            <a:off x="7637742" y="4429526"/>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9</a:t>
            </a:r>
          </a:p>
        </p:txBody>
      </p:sp>
      <p:sp>
        <p:nvSpPr>
          <p:cNvPr id="42" name="Rechthoek 41"/>
          <p:cNvSpPr/>
          <p:nvPr/>
        </p:nvSpPr>
        <p:spPr>
          <a:xfrm>
            <a:off x="8390871" y="4429525"/>
            <a:ext cx="753129" cy="109476"/>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10</a:t>
            </a:r>
          </a:p>
        </p:txBody>
      </p:sp>
      <p:sp>
        <p:nvSpPr>
          <p:cNvPr id="43" name="Rechthoek 42"/>
          <p:cNvSpPr/>
          <p:nvPr/>
        </p:nvSpPr>
        <p:spPr>
          <a:xfrm>
            <a:off x="593132" y="4429526"/>
            <a:ext cx="1745138" cy="290093"/>
          </a:xfrm>
          <a:prstGeom prst="rect">
            <a:avLst/>
          </a:prstGeom>
          <a:solidFill>
            <a:srgbClr val="81BC45"/>
          </a:solidFill>
          <a:ln>
            <a:solidFill>
              <a:srgbClr val="58A5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1: wie ben ik?</a:t>
            </a:r>
          </a:p>
        </p:txBody>
      </p:sp>
      <p:sp>
        <p:nvSpPr>
          <p:cNvPr id="44" name="Rechthoek 43"/>
          <p:cNvSpPr/>
          <p:nvPr/>
        </p:nvSpPr>
        <p:spPr>
          <a:xfrm>
            <a:off x="3098572" y="4434066"/>
            <a:ext cx="753129" cy="110149"/>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3</a:t>
            </a:r>
          </a:p>
        </p:txBody>
      </p:sp>
      <p:sp>
        <p:nvSpPr>
          <p:cNvPr id="45" name="Rechthoek 44"/>
          <p:cNvSpPr/>
          <p:nvPr/>
        </p:nvSpPr>
        <p:spPr>
          <a:xfrm>
            <a:off x="2337183" y="4434066"/>
            <a:ext cx="753129" cy="110149"/>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dirty="0"/>
              <a:t>Sessie 2</a:t>
            </a:r>
          </a:p>
        </p:txBody>
      </p:sp>
    </p:spTree>
    <p:extLst>
      <p:ext uri="{BB962C8B-B14F-4D97-AF65-F5344CB8AC3E}">
        <p14:creationId xmlns:p14="http://schemas.microsoft.com/office/powerpoint/2010/main" val="3623606953"/>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24174</TotalTime>
  <Words>4797</Words>
  <Application>Microsoft Macintosh PowerPoint</Application>
  <PresentationFormat>On-screen Show (16:9)</PresentationFormat>
  <Paragraphs>1001</Paragraphs>
  <Slides>45</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Arial Black</vt:lpstr>
      <vt:lpstr>Calibri</vt:lpstr>
      <vt:lpstr>Times New Roman</vt:lpstr>
      <vt:lpstr>Wingdings</vt:lpstr>
      <vt:lpstr>Office-thema</vt:lpstr>
      <vt:lpstr>Mijn eigen onderneming?</vt:lpstr>
      <vt:lpstr>                    Wie zijn we?</vt:lpstr>
      <vt:lpstr>Mijn idee zakelijk uitwerken?</vt:lpstr>
      <vt:lpstr>Waarom falen startups?</vt:lpstr>
      <vt:lpstr>Een idee vinden is een proces</vt:lpstr>
      <vt:lpstr>Generiek proces</vt:lpstr>
      <vt:lpstr>Meet je vooruitgang</vt:lpstr>
      <vt:lpstr>Toolbox  </vt:lpstr>
      <vt:lpstr>Toolbox: StandUp-traject</vt:lpstr>
      <vt:lpstr>Value Proposition </vt:lpstr>
      <vt:lpstr>Value Proposition</vt:lpstr>
      <vt:lpstr>Value Proposition</vt:lpstr>
      <vt:lpstr>BMC </vt:lpstr>
      <vt:lpstr>Wat?</vt:lpstr>
      <vt:lpstr>Klantensegmenten</vt:lpstr>
      <vt:lpstr>Klantensegmenten</vt:lpstr>
      <vt:lpstr>Kanalen: hoe bereik ik de klanten?</vt:lpstr>
      <vt:lpstr>Kanalen</vt:lpstr>
      <vt:lpstr>Klantenrelatie</vt:lpstr>
      <vt:lpstr>Klantenrelatie</vt:lpstr>
      <vt:lpstr>Inkomstenstromen</vt:lpstr>
      <vt:lpstr>Sleutelmiddelen</vt:lpstr>
      <vt:lpstr>Sleutelactiviteiten  Activiteiten die een onderneming zelf doet </vt:lpstr>
      <vt:lpstr>Sleutelpartners</vt:lpstr>
      <vt:lpstr>Kostenstructuur</vt:lpstr>
      <vt:lpstr>Beoordeel je BMC </vt:lpstr>
      <vt:lpstr>Hoe je BMC beoordelen?</vt:lpstr>
      <vt:lpstr>Hoe je BMC beoordelen?</vt:lpstr>
      <vt:lpstr>Haalbaarheid en business plan </vt:lpstr>
      <vt:lpstr>Test de haalbaarheid</vt:lpstr>
      <vt:lpstr>Link BMC met business plan</vt:lpstr>
      <vt:lpstr>Business Plan</vt:lpstr>
      <vt:lpstr>Onthoud </vt:lpstr>
      <vt:lpstr>Onthoud </vt:lpstr>
      <vt:lpstr>Onthoud </vt:lpstr>
      <vt:lpstr>Het juiste business model?</vt:lpstr>
      <vt:lpstr>PowerPoint Presentation</vt:lpstr>
      <vt:lpstr>Meet je vooruitgang</vt:lpstr>
      <vt:lpstr>Hoe ondersteunen we (pre-)starters? </vt:lpstr>
      <vt:lpstr>Starterswerking bij Voka?</vt:lpstr>
      <vt:lpstr>PowerPoint Presentation</vt:lpstr>
      <vt:lpstr>Voor wie is Bryo?</vt:lpstr>
      <vt:lpstr>4 Pijlers</vt:lpstr>
      <vt:lpstr>Trajecten in functie van je ondernemingsfase</vt:lpstr>
      <vt:lpstr>Contact   Bellens Lucas Stafmedewerker Starterswerking          Voka - Kamer van Koophandel Limburg 'Huis van de Limburgse Ondernemer'  Gouverneur Roppesingel 51  BE-3500 Hasselt   BTW BE 0407.589.842  email: lucas.bellens@voka.be tel. +32 11 56 02 57  gsm : 0478/50 86 91  </vt:lpstr>
    </vt:vector>
  </TitlesOfParts>
  <Company>comma, merkenmarketeers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Wout Devos</dc:creator>
  <cp:lastModifiedBy>Martijn Luyckx</cp:lastModifiedBy>
  <cp:revision>589</cp:revision>
  <cp:lastPrinted>2016-11-15T06:50:14Z</cp:lastPrinted>
  <dcterms:created xsi:type="dcterms:W3CDTF">2015-10-16T08:32:29Z</dcterms:created>
  <dcterms:modified xsi:type="dcterms:W3CDTF">2022-11-25T14:00:43Z</dcterms:modified>
</cp:coreProperties>
</file>