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353" r:id="rId2"/>
    <p:sldId id="344" r:id="rId3"/>
    <p:sldId id="343" r:id="rId4"/>
    <p:sldId id="354" r:id="rId5"/>
    <p:sldId id="349" r:id="rId6"/>
    <p:sldId id="345" r:id="rId7"/>
    <p:sldId id="330" r:id="rId8"/>
    <p:sldId id="331" r:id="rId9"/>
    <p:sldId id="334" r:id="rId10"/>
    <p:sldId id="355" r:id="rId11"/>
    <p:sldId id="356" r:id="rId12"/>
    <p:sldId id="357" r:id="rId13"/>
    <p:sldId id="358" r:id="rId14"/>
    <p:sldId id="359" r:id="rId15"/>
    <p:sldId id="360" r:id="rId16"/>
    <p:sldId id="361" r:id="rId17"/>
    <p:sldId id="362" r:id="rId18"/>
    <p:sldId id="352" r:id="rId19"/>
    <p:sldId id="350" r:id="rId20"/>
    <p:sldId id="351" r:id="rId21"/>
    <p:sldId id="363" r:id="rId22"/>
  </p:sldIdLst>
  <p:sldSz cx="9144000" cy="6858000" type="screen4x3"/>
  <p:notesSz cx="6858000" cy="9144000"/>
  <p:defaultTextStyle>
    <a:defPPr>
      <a:defRPr lang="nl-B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5799"/>
    <a:srgbClr val="C3082B"/>
    <a:srgbClr val="CE0045"/>
    <a:srgbClr val="AECC2A"/>
    <a:srgbClr val="79206E"/>
    <a:srgbClr val="4FB09C"/>
    <a:srgbClr val="0092D2"/>
    <a:srgbClr val="DE6224"/>
    <a:srgbClr val="4F4F4F"/>
    <a:srgbClr val="1413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82" autoAdjust="0"/>
    <p:restoredTop sz="77267" autoAdjust="0"/>
  </p:normalViewPr>
  <p:slideViewPr>
    <p:cSldViewPr>
      <p:cViewPr varScale="1">
        <p:scale>
          <a:sx n="68" d="100"/>
          <a:sy n="68" d="100"/>
        </p:scale>
        <p:origin x="2030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34D8A6-E91F-2349-9524-29B4C5A5DC24}" type="datetimeFigureOut">
              <a:rPr lang="nl-NL" smtClean="0"/>
              <a:t>25-4-2018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621A2C-3C7C-D545-A329-5793AF5DBC8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8627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Shape 24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73325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621A2C-3C7C-D545-A329-5793AF5DBC8F}" type="slidenum">
              <a:rPr lang="nl-NL" smtClean="0"/>
              <a:t>21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0209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Shape 331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467513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Shape 414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5" name="Shape 41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16060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Shape 441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2" name="Shape 44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622655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Shape 47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Shape 474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132152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" name="Shape 651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2" name="Shape 65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2504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Shape 689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0" name="Shape 690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84883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Shape 732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3" name="Shape 73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254575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621A2C-3C7C-D545-A329-5793AF5DBC8F}" type="slidenum">
              <a:rPr lang="nl-NL" smtClean="0"/>
              <a:t>17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4167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3648" y="4293096"/>
            <a:ext cx="6984776" cy="630982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nl-B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941122"/>
            <a:ext cx="6984776" cy="432048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4F4F4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nl-BE" dirty="0"/>
          </a:p>
        </p:txBody>
      </p:sp>
      <p:pic>
        <p:nvPicPr>
          <p:cNvPr id="6" name="Afbeelding 5" descr="bew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232" b="8611"/>
          <a:stretch/>
        </p:blipFill>
        <p:spPr>
          <a:xfrm>
            <a:off x="0" y="1"/>
            <a:ext cx="9144000" cy="4160234"/>
          </a:xfrm>
          <a:prstGeom prst="rect">
            <a:avLst/>
          </a:prstGeom>
        </p:spPr>
      </p:pic>
      <p:pic>
        <p:nvPicPr>
          <p:cNvPr id="7" name="Afbeelding 6" descr="logo-slide-titel-zwart-bew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969" y="186049"/>
            <a:ext cx="8644512" cy="6485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677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92D2"/>
          </a:solidFill>
          <a:ln>
            <a:solidFill>
              <a:srgbClr val="FFFFF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" name="Afbeelding 2" descr="logo-slide-titel-wit-bew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188713"/>
            <a:ext cx="8637508" cy="6480648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755576" y="836712"/>
            <a:ext cx="6984776" cy="630982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err="1" smtClean="0"/>
              <a:t>Titel</a:t>
            </a:r>
            <a:r>
              <a:rPr lang="en-US" dirty="0" smtClean="0"/>
              <a:t> </a:t>
            </a:r>
            <a:r>
              <a:rPr lang="en-US" dirty="0" err="1" smtClean="0"/>
              <a:t>tussenslide</a:t>
            </a:r>
            <a:endParaRPr lang="nl-BE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55576" y="1484738"/>
            <a:ext cx="6984776" cy="432048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Ondertitel</a:t>
            </a:r>
            <a:r>
              <a:rPr lang="en-US" dirty="0" smtClean="0"/>
              <a:t> </a:t>
            </a:r>
            <a:r>
              <a:rPr lang="en-US" dirty="0" err="1" smtClean="0"/>
              <a:t>tussenslide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569998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549844"/>
          </a:xfrm>
          <a:ln>
            <a:noFill/>
          </a:ln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040560"/>
          </a:xfrm>
        </p:spPr>
        <p:txBody>
          <a:bodyPr/>
          <a:lstStyle>
            <a:lvl1pPr>
              <a:buFont typeface="Wingdings" pitchFamily="2" charset="2"/>
              <a:buChar char="§"/>
              <a:defRPr sz="28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buFont typeface="Wingdings" pitchFamily="2" charset="2"/>
              <a:buChar char="§"/>
              <a:defRPr sz="24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buFont typeface="Wingdings" pitchFamily="2" charset="2"/>
              <a:buChar char="§"/>
              <a:defRPr sz="20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buFont typeface="Wingdings" pitchFamily="2" charset="2"/>
              <a:buChar char="§"/>
              <a:defRPr sz="16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buFont typeface="Wingdings" pitchFamily="2" charset="2"/>
              <a:buChar char="§"/>
              <a:defRPr sz="16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nl-BE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3635896" y="6381328"/>
            <a:ext cx="1080120" cy="365125"/>
          </a:xfrm>
        </p:spPr>
        <p:txBody>
          <a:bodyPr/>
          <a:lstStyle>
            <a:lvl1pPr>
              <a:defRPr/>
            </a:lvl1pPr>
          </a:lstStyle>
          <a:p>
            <a:fld id="{6559652E-C199-334F-9320-471B095246A8}" type="datetime1">
              <a:rPr lang="nl-BE"/>
              <a:pPr/>
              <a:t>25/04/2018</a:t>
            </a:fld>
            <a:endParaRPr lang="nl-BE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788024" y="6381328"/>
            <a:ext cx="331236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72400" y="6382916"/>
            <a:ext cx="752475" cy="365125"/>
          </a:xfrm>
        </p:spPr>
        <p:txBody>
          <a:bodyPr/>
          <a:lstStyle>
            <a:lvl1pPr>
              <a:defRPr/>
            </a:lvl1pPr>
          </a:lstStyle>
          <a:p>
            <a:fld id="{BBB2625E-E22D-324D-B6D3-F6234E5E9FE9}" type="slidenum">
              <a:rPr lang="nl-BE"/>
              <a:pPr/>
              <a:t>‹nr.›</a:t>
            </a:fld>
            <a:endParaRPr lang="nl-BE" dirty="0"/>
          </a:p>
        </p:txBody>
      </p:sp>
      <p:pic>
        <p:nvPicPr>
          <p:cNvPr id="4" name="Afbeelding 3" descr="logo-slide-bew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8820912" cy="6702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230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549844"/>
          </a:xfrm>
          <a:ln>
            <a:noFill/>
          </a:ln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040560"/>
          </a:xfrm>
        </p:spPr>
        <p:txBody>
          <a:bodyPr/>
          <a:lstStyle>
            <a:lvl1pPr>
              <a:buFont typeface="Wingdings" pitchFamily="2" charset="2"/>
              <a:buChar char="§"/>
              <a:defRPr sz="28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buFont typeface="Wingdings" pitchFamily="2" charset="2"/>
              <a:buChar char="§"/>
              <a:defRPr sz="24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buFont typeface="Wingdings" pitchFamily="2" charset="2"/>
              <a:buChar char="§"/>
              <a:defRPr sz="20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buFont typeface="Wingdings" pitchFamily="2" charset="2"/>
              <a:buChar char="§"/>
              <a:defRPr sz="16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buFont typeface="Wingdings" pitchFamily="2" charset="2"/>
              <a:buChar char="§"/>
              <a:defRPr sz="16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nl-BE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3635896" y="6381328"/>
            <a:ext cx="1080120" cy="365125"/>
          </a:xfrm>
        </p:spPr>
        <p:txBody>
          <a:bodyPr/>
          <a:lstStyle>
            <a:lvl1pPr>
              <a:defRPr/>
            </a:lvl1pPr>
          </a:lstStyle>
          <a:p>
            <a:fld id="{6559652E-C199-334F-9320-471B095246A8}" type="datetime1">
              <a:rPr lang="nl-BE"/>
              <a:pPr/>
              <a:t>25/04/2018</a:t>
            </a:fld>
            <a:endParaRPr lang="nl-BE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788024" y="6381328"/>
            <a:ext cx="331236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72400" y="6382916"/>
            <a:ext cx="752475" cy="365125"/>
          </a:xfrm>
        </p:spPr>
        <p:txBody>
          <a:bodyPr/>
          <a:lstStyle>
            <a:lvl1pPr>
              <a:defRPr/>
            </a:lvl1pPr>
          </a:lstStyle>
          <a:p>
            <a:fld id="{BBB2625E-E22D-324D-B6D3-F6234E5E9FE9}" type="slidenum">
              <a:rPr lang="nl-BE"/>
              <a:pPr/>
              <a:t>‹nr.›</a:t>
            </a:fld>
            <a:endParaRPr lang="nl-BE" dirty="0"/>
          </a:p>
        </p:txBody>
      </p:sp>
      <p:pic>
        <p:nvPicPr>
          <p:cNvPr id="5" name="Afbeelding 4" descr="BEW-liggend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920302"/>
            <a:ext cx="3312368" cy="842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76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Afbeelding 11" descr="foto-1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35"/>
          <a:stretch/>
        </p:blipFill>
        <p:spPr>
          <a:xfrm>
            <a:off x="0" y="0"/>
            <a:ext cx="9144000" cy="3870745"/>
          </a:xfrm>
          <a:prstGeom prst="rect">
            <a:avLst/>
          </a:prstGeom>
        </p:spPr>
      </p:pic>
      <p:pic>
        <p:nvPicPr>
          <p:cNvPr id="14" name="Afbeelding 13" descr="logo-slide-titel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8784976" cy="653568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3648" y="4293096"/>
            <a:ext cx="6984776" cy="630982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nl-B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941122"/>
            <a:ext cx="6984776" cy="432048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4F4F4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214823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C62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9" name="Afbeelding 8" descr="logo-slide-titel-wit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24468"/>
            <a:ext cx="8640960" cy="640267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755576" y="836712"/>
            <a:ext cx="6984776" cy="630982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err="1" smtClean="0"/>
              <a:t>Titel</a:t>
            </a:r>
            <a:r>
              <a:rPr lang="en-US" dirty="0" smtClean="0"/>
              <a:t> </a:t>
            </a:r>
            <a:r>
              <a:rPr lang="en-US" dirty="0" err="1" smtClean="0"/>
              <a:t>tussenslide</a:t>
            </a:r>
            <a:endParaRPr lang="nl-BE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55576" y="1484738"/>
            <a:ext cx="6984776" cy="432048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Ondertitel</a:t>
            </a:r>
            <a:r>
              <a:rPr lang="en-US" dirty="0" smtClean="0"/>
              <a:t> </a:t>
            </a:r>
            <a:r>
              <a:rPr lang="en-US" dirty="0" err="1" smtClean="0"/>
              <a:t>tussenslide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8632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 descr="logo-slid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" y="76200"/>
            <a:ext cx="8869680" cy="66873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549844"/>
          </a:xfrm>
          <a:ln>
            <a:noFill/>
          </a:ln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040560"/>
          </a:xfrm>
        </p:spPr>
        <p:txBody>
          <a:bodyPr/>
          <a:lstStyle>
            <a:lvl1pPr>
              <a:buFont typeface="Wingdings" pitchFamily="2" charset="2"/>
              <a:buChar char="§"/>
              <a:defRPr sz="28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buFont typeface="Wingdings" pitchFamily="2" charset="2"/>
              <a:buChar char="§"/>
              <a:defRPr sz="24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buFont typeface="Wingdings" pitchFamily="2" charset="2"/>
              <a:buChar char="§"/>
              <a:defRPr sz="20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buFont typeface="Wingdings" pitchFamily="2" charset="2"/>
              <a:buChar char="§"/>
              <a:defRPr sz="16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buFont typeface="Wingdings" pitchFamily="2" charset="2"/>
              <a:buChar char="§"/>
              <a:defRPr sz="16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nl-BE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179512" y="6381328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6559652E-C199-334F-9320-471B095246A8}" type="datetime1">
              <a:rPr lang="nl-BE"/>
              <a:pPr/>
              <a:t>25/04/2018</a:t>
            </a:fld>
            <a:endParaRPr lang="nl-BE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1760" y="6381328"/>
            <a:ext cx="4464496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48264" y="6382916"/>
            <a:ext cx="752475" cy="365125"/>
          </a:xfrm>
        </p:spPr>
        <p:txBody>
          <a:bodyPr/>
          <a:lstStyle>
            <a:lvl1pPr>
              <a:defRPr/>
            </a:lvl1pPr>
          </a:lstStyle>
          <a:p>
            <a:fld id="{BBB2625E-E22D-324D-B6D3-F6234E5E9FE9}" type="slidenum">
              <a:rPr lang="nl-BE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76644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549844"/>
          </a:xfrm>
          <a:ln>
            <a:noFill/>
          </a:ln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040560"/>
          </a:xfrm>
        </p:spPr>
        <p:txBody>
          <a:bodyPr/>
          <a:lstStyle>
            <a:lvl1pPr>
              <a:buFont typeface="Wingdings" pitchFamily="2" charset="2"/>
              <a:buChar char="§"/>
              <a:defRPr sz="28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buFont typeface="Wingdings" pitchFamily="2" charset="2"/>
              <a:buChar char="§"/>
              <a:defRPr sz="24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buFont typeface="Wingdings" pitchFamily="2" charset="2"/>
              <a:buChar char="§"/>
              <a:defRPr sz="20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buFont typeface="Wingdings" pitchFamily="2" charset="2"/>
              <a:buChar char="§"/>
              <a:defRPr sz="16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buFont typeface="Wingdings" pitchFamily="2" charset="2"/>
              <a:buChar char="§"/>
              <a:defRPr sz="1600">
                <a:solidFill>
                  <a:srgbClr val="474746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nl-BE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179512" y="6381328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6559652E-C199-334F-9320-471B095246A8}" type="datetime1">
              <a:rPr lang="nl-BE"/>
              <a:pPr/>
              <a:t>25/04/2018</a:t>
            </a:fld>
            <a:endParaRPr lang="nl-BE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1760" y="6381328"/>
            <a:ext cx="4464496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48264" y="6382916"/>
            <a:ext cx="752475" cy="365125"/>
          </a:xfrm>
        </p:spPr>
        <p:txBody>
          <a:bodyPr/>
          <a:lstStyle>
            <a:lvl1pPr>
              <a:defRPr/>
            </a:lvl1pPr>
          </a:lstStyle>
          <a:p>
            <a:fld id="{BBB2625E-E22D-324D-B6D3-F6234E5E9FE9}" type="slidenum">
              <a:rPr lang="nl-BE"/>
              <a:pPr/>
              <a:t>‹nr.›</a:t>
            </a:fld>
            <a:endParaRPr lang="nl-BE"/>
          </a:p>
        </p:txBody>
      </p:sp>
      <p:pic>
        <p:nvPicPr>
          <p:cNvPr id="4" name="Afbeelding 3" descr="UHasselt-standaard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5959194"/>
            <a:ext cx="1080576" cy="776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983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22457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0C988CC6-97EB-4A45-9195-47EF7C52919D}" type="datetime1">
              <a:rPr lang="nl-BE"/>
              <a:pPr/>
              <a:t>25/04/2018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0476D89C-E8B9-AE4E-B6DF-5DF853DAFA02}" type="slidenum">
              <a:rPr lang="nl-BE"/>
              <a:pPr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688" r:id="rId2"/>
    <p:sldLayoutId id="2147483689" r:id="rId3"/>
    <p:sldLayoutId id="2147483707" r:id="rId4"/>
    <p:sldLayoutId id="2147483683" r:id="rId5"/>
    <p:sldLayoutId id="2147483685" r:id="rId6"/>
    <p:sldLayoutId id="2147483684" r:id="rId7"/>
    <p:sldLayoutId id="2147483706" r:id="rId8"/>
    <p:sldLayoutId id="2147483708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5" charset="-128"/>
          <a:cs typeface="ＭＳ Ｐゴシック" pitchFamily="-105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5" charset="-128"/>
          <a:cs typeface="ＭＳ Ｐゴシック" pitchFamily="-10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5" charset="-128"/>
          <a:cs typeface="ＭＳ Ｐゴシック" pitchFamily="-10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5" charset="-128"/>
          <a:cs typeface="ＭＳ Ｐゴシック" pitchFamily="-10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5" charset="-128"/>
          <a:cs typeface="ＭＳ Ｐゴシック" pitchFamily="-105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05" charset="-128"/>
          <a:cs typeface="ＭＳ Ｐゴシック" pitchFamily="-105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755576" y="836712"/>
            <a:ext cx="7344816" cy="630982"/>
          </a:xfrm>
        </p:spPr>
        <p:txBody>
          <a:bodyPr>
            <a:normAutofit/>
          </a:bodyPr>
          <a:lstStyle/>
          <a:p>
            <a:pPr algn="ctr"/>
            <a:r>
              <a:rPr lang="nl-NL" dirty="0" err="1" smtClean="0"/>
              <a:t>Spark</a:t>
            </a:r>
            <a:r>
              <a:rPr lang="nl-NL" dirty="0" smtClean="0"/>
              <a:t> </a:t>
            </a:r>
            <a:r>
              <a:rPr lang="nl-NL" dirty="0" err="1" smtClean="0"/>
              <a:t>your</a:t>
            </a:r>
            <a:r>
              <a:rPr lang="nl-NL" dirty="0" smtClean="0"/>
              <a:t> </a:t>
            </a:r>
            <a:r>
              <a:rPr lang="nl-NL" dirty="0" err="1" smtClean="0"/>
              <a:t>idea</a:t>
            </a:r>
            <a:endParaRPr lang="nl-NL" dirty="0"/>
          </a:p>
        </p:txBody>
      </p:sp>
      <p:sp>
        <p:nvSpPr>
          <p:cNvPr id="4" name="Subti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9470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Shape 417"/>
          <p:cNvSpPr/>
          <p:nvPr/>
        </p:nvSpPr>
        <p:spPr>
          <a:xfrm>
            <a:off x="155875" y="198375"/>
            <a:ext cx="8813400" cy="64755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" name="Shape 418"/>
          <p:cNvSpPr/>
          <p:nvPr/>
        </p:nvSpPr>
        <p:spPr>
          <a:xfrm>
            <a:off x="5184296" y="2605947"/>
            <a:ext cx="3625200" cy="3625200"/>
          </a:xfrm>
          <a:prstGeom prst="ellipse">
            <a:avLst/>
          </a:prstGeom>
          <a:noFill/>
          <a:ln w="38100" cap="flat" cmpd="sng">
            <a:solidFill>
              <a:srgbClr val="EA9999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spcFirstLastPara="1" wrap="square" lIns="65300" tIns="32650" rIns="65300" bIns="326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19" name="Shape 419"/>
          <p:cNvCxnSpPr>
            <a:stCxn id="418" idx="0"/>
          </p:cNvCxnSpPr>
          <p:nvPr/>
        </p:nvCxnSpPr>
        <p:spPr>
          <a:xfrm>
            <a:off x="6996896" y="2605947"/>
            <a:ext cx="0" cy="1812600"/>
          </a:xfrm>
          <a:prstGeom prst="straightConnector1">
            <a:avLst/>
          </a:prstGeom>
          <a:noFill/>
          <a:ln w="38100" cap="flat" cmpd="sng">
            <a:solidFill>
              <a:srgbClr val="EA9999"/>
            </a:solidFill>
            <a:prstDash val="solid"/>
            <a:miter lim="8000"/>
            <a:headEnd type="none" w="med" len="med"/>
            <a:tailEnd type="none" w="med" len="med"/>
          </a:ln>
        </p:spPr>
      </p:cxnSp>
      <p:cxnSp>
        <p:nvCxnSpPr>
          <p:cNvPr id="420" name="Shape 420"/>
          <p:cNvCxnSpPr/>
          <p:nvPr/>
        </p:nvCxnSpPr>
        <p:spPr>
          <a:xfrm flipH="1">
            <a:off x="5434666" y="4408436"/>
            <a:ext cx="1549200" cy="936900"/>
          </a:xfrm>
          <a:prstGeom prst="straightConnector1">
            <a:avLst/>
          </a:prstGeom>
          <a:noFill/>
          <a:ln w="38100" cap="flat" cmpd="sng">
            <a:solidFill>
              <a:srgbClr val="EA9999"/>
            </a:solidFill>
            <a:prstDash val="solid"/>
            <a:miter lim="8000"/>
            <a:headEnd type="none" w="med" len="med"/>
            <a:tailEnd type="none" w="med" len="med"/>
          </a:ln>
        </p:spPr>
      </p:cxnSp>
      <p:sp>
        <p:nvSpPr>
          <p:cNvPr id="421" name="Shape 421"/>
          <p:cNvSpPr/>
          <p:nvPr/>
        </p:nvSpPr>
        <p:spPr>
          <a:xfrm>
            <a:off x="287412" y="2605947"/>
            <a:ext cx="3629700" cy="3629700"/>
          </a:xfrm>
          <a:prstGeom prst="rect">
            <a:avLst/>
          </a:prstGeom>
          <a:noFill/>
          <a:ln w="38100" cap="flat" cmpd="sng">
            <a:solidFill>
              <a:srgbClr val="A4C2F4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spcFirstLastPara="1" wrap="square" lIns="65300" tIns="32650" rIns="65300" bIns="326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22" name="Shape 422"/>
          <p:cNvCxnSpPr/>
          <p:nvPr/>
        </p:nvCxnSpPr>
        <p:spPr>
          <a:xfrm>
            <a:off x="6983866" y="4401931"/>
            <a:ext cx="1549200" cy="936900"/>
          </a:xfrm>
          <a:prstGeom prst="straightConnector1">
            <a:avLst/>
          </a:prstGeom>
          <a:noFill/>
          <a:ln w="38100" cap="flat" cmpd="sng">
            <a:solidFill>
              <a:srgbClr val="EA9999"/>
            </a:solidFill>
            <a:prstDash val="solid"/>
            <a:miter lim="8000"/>
            <a:headEnd type="none" w="med" len="med"/>
            <a:tailEnd type="none" w="med" len="med"/>
          </a:ln>
        </p:spPr>
      </p:cxnSp>
      <p:cxnSp>
        <p:nvCxnSpPr>
          <p:cNvPr id="423" name="Shape 423"/>
          <p:cNvCxnSpPr/>
          <p:nvPr/>
        </p:nvCxnSpPr>
        <p:spPr>
          <a:xfrm>
            <a:off x="2105705" y="2612452"/>
            <a:ext cx="0" cy="1812600"/>
          </a:xfrm>
          <a:prstGeom prst="straightConnector1">
            <a:avLst/>
          </a:prstGeom>
          <a:noFill/>
          <a:ln w="38100" cap="flat" cmpd="sng">
            <a:solidFill>
              <a:srgbClr val="A4C2F4"/>
            </a:solidFill>
            <a:prstDash val="solid"/>
            <a:miter lim="8000"/>
            <a:headEnd type="none" w="med" len="med"/>
            <a:tailEnd type="none" w="med" len="med"/>
          </a:ln>
        </p:spPr>
      </p:cxnSp>
      <p:cxnSp>
        <p:nvCxnSpPr>
          <p:cNvPr id="424" name="Shape 424"/>
          <p:cNvCxnSpPr/>
          <p:nvPr/>
        </p:nvCxnSpPr>
        <p:spPr>
          <a:xfrm flipH="1">
            <a:off x="294219" y="4414940"/>
            <a:ext cx="1798500" cy="1087500"/>
          </a:xfrm>
          <a:prstGeom prst="straightConnector1">
            <a:avLst/>
          </a:prstGeom>
          <a:noFill/>
          <a:ln w="38100" cap="flat" cmpd="sng">
            <a:solidFill>
              <a:srgbClr val="A4C2F4"/>
            </a:solidFill>
            <a:prstDash val="solid"/>
            <a:miter lim="8000"/>
            <a:headEnd type="none" w="med" len="med"/>
            <a:tailEnd type="none" w="med" len="med"/>
          </a:ln>
        </p:spPr>
      </p:cxnSp>
      <p:cxnSp>
        <p:nvCxnSpPr>
          <p:cNvPr id="425" name="Shape 425"/>
          <p:cNvCxnSpPr/>
          <p:nvPr/>
        </p:nvCxnSpPr>
        <p:spPr>
          <a:xfrm>
            <a:off x="2113953" y="4420786"/>
            <a:ext cx="1798500" cy="1087500"/>
          </a:xfrm>
          <a:prstGeom prst="straightConnector1">
            <a:avLst/>
          </a:prstGeom>
          <a:noFill/>
          <a:ln w="38100" cap="flat" cmpd="sng">
            <a:solidFill>
              <a:srgbClr val="A4C2F4"/>
            </a:solidFill>
            <a:prstDash val="solid"/>
            <a:miter lim="8000"/>
            <a:headEnd type="none" w="med" len="med"/>
            <a:tailEnd type="none" w="med" len="med"/>
          </a:ln>
        </p:spPr>
      </p:cxnSp>
      <p:sp>
        <p:nvSpPr>
          <p:cNvPr id="426" name="Shape 426"/>
          <p:cNvSpPr txBox="1"/>
          <p:nvPr/>
        </p:nvSpPr>
        <p:spPr>
          <a:xfrm>
            <a:off x="159300" y="323786"/>
            <a:ext cx="8851800" cy="7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 b="1">
                <a:latin typeface="Proxima Nova"/>
                <a:ea typeface="Proxima Nova"/>
                <a:cs typeface="Proxima Nova"/>
                <a:sym typeface="Proxima Nova"/>
              </a:rPr>
              <a:t>Value Proposition for Tesla</a:t>
            </a:r>
            <a:endParaRPr sz="2600" b="1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427" name="Shape 427"/>
          <p:cNvSpPr/>
          <p:nvPr/>
        </p:nvSpPr>
        <p:spPr>
          <a:xfrm>
            <a:off x="6522250" y="3940150"/>
            <a:ext cx="927300" cy="927300"/>
          </a:xfrm>
          <a:prstGeom prst="ellipse">
            <a:avLst/>
          </a:prstGeom>
          <a:solidFill>
            <a:srgbClr val="FFFFFF"/>
          </a:solidFill>
          <a:ln w="152400" cap="flat" cmpd="sng">
            <a:solidFill>
              <a:srgbClr val="EA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428" name="Shape 428" descr="original-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07864" y="4112224"/>
            <a:ext cx="556072" cy="556056"/>
          </a:xfrm>
          <a:prstGeom prst="rect">
            <a:avLst/>
          </a:prstGeom>
          <a:noFill/>
          <a:ln>
            <a:noFill/>
          </a:ln>
        </p:spPr>
      </p:pic>
      <p:sp>
        <p:nvSpPr>
          <p:cNvPr id="429" name="Shape 429"/>
          <p:cNvSpPr/>
          <p:nvPr/>
        </p:nvSpPr>
        <p:spPr>
          <a:xfrm>
            <a:off x="1613333" y="3993375"/>
            <a:ext cx="873900" cy="873900"/>
          </a:xfrm>
          <a:prstGeom prst="rect">
            <a:avLst/>
          </a:prstGeom>
          <a:solidFill>
            <a:srgbClr val="FFFFFF"/>
          </a:solidFill>
          <a:ln w="152400" cap="flat" cmpd="sng">
            <a:solidFill>
              <a:srgbClr val="A4C2F4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430" name="Shape 430" descr="original-4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50429" y="4225511"/>
            <a:ext cx="413893" cy="41389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31" name="Shape 431"/>
          <p:cNvCxnSpPr>
            <a:stCxn id="418" idx="2"/>
          </p:cNvCxnSpPr>
          <p:nvPr/>
        </p:nvCxnSpPr>
        <p:spPr>
          <a:xfrm flipH="1">
            <a:off x="4679096" y="4418547"/>
            <a:ext cx="505200" cy="2400"/>
          </a:xfrm>
          <a:prstGeom prst="straightConnector1">
            <a:avLst/>
          </a:prstGeom>
          <a:noFill/>
          <a:ln w="38100" cap="flat" cmpd="sng">
            <a:solidFill>
              <a:srgbClr val="EA9999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432" name="Shape 432"/>
          <p:cNvCxnSpPr>
            <a:stCxn id="421" idx="3"/>
          </p:cNvCxnSpPr>
          <p:nvPr/>
        </p:nvCxnSpPr>
        <p:spPr>
          <a:xfrm rot="10800000" flipH="1">
            <a:off x="3917112" y="4418397"/>
            <a:ext cx="505200" cy="2400"/>
          </a:xfrm>
          <a:prstGeom prst="straightConnector1">
            <a:avLst/>
          </a:prstGeom>
          <a:noFill/>
          <a:ln w="38100" cap="flat" cmpd="sng">
            <a:solidFill>
              <a:srgbClr val="A4C2F4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433" name="Shape 433"/>
          <p:cNvSpPr txBox="1"/>
          <p:nvPr/>
        </p:nvSpPr>
        <p:spPr>
          <a:xfrm>
            <a:off x="294225" y="1085775"/>
            <a:ext cx="2483100" cy="8739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latin typeface="Proxima Nova"/>
                <a:ea typeface="Proxima Nova"/>
                <a:cs typeface="Proxima Nova"/>
                <a:sym typeface="Proxima Nova"/>
              </a:rPr>
              <a:t>Customer Segment: Tesla Buyer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marR="0" lvl="0" indent="-304800" rtl="0">
              <a:spcBef>
                <a:spcPts val="0"/>
              </a:spcBef>
              <a:spcAft>
                <a:spcPts val="0"/>
              </a:spcAft>
              <a:buSzPts val="1200"/>
              <a:buFont typeface="Proxima Nova"/>
              <a:buChar char="●"/>
            </a:pPr>
            <a:r>
              <a:rPr lang="nl" sz="1200">
                <a:latin typeface="Proxima Nova"/>
                <a:ea typeface="Proxima Nova"/>
                <a:cs typeface="Proxima Nova"/>
                <a:sym typeface="Proxima Nova"/>
              </a:rPr>
              <a:t>Upper Middle Class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marR="0" lvl="0" indent="-304800" rtl="0">
              <a:spcBef>
                <a:spcPts val="0"/>
              </a:spcBef>
              <a:spcAft>
                <a:spcPts val="0"/>
              </a:spcAft>
              <a:buSzPts val="1200"/>
              <a:buFont typeface="Proxima Nova"/>
              <a:buChar char="●"/>
            </a:pPr>
            <a:r>
              <a:rPr lang="nl" sz="1200">
                <a:latin typeface="Proxima Nova"/>
                <a:ea typeface="Proxima Nova"/>
                <a:cs typeface="Proxima Nova"/>
                <a:sym typeface="Proxima Nova"/>
              </a:rPr>
              <a:t>Male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marR="0" lvl="0" indent="-304800" rtl="0">
              <a:spcBef>
                <a:spcPts val="0"/>
              </a:spcBef>
              <a:spcAft>
                <a:spcPts val="0"/>
              </a:spcAft>
              <a:buSzPts val="1200"/>
              <a:buFont typeface="Proxima Nova"/>
              <a:buChar char="●"/>
            </a:pPr>
            <a:r>
              <a:rPr lang="nl" sz="1200">
                <a:latin typeface="Proxima Nova"/>
                <a:ea typeface="Proxima Nova"/>
                <a:cs typeface="Proxima Nova"/>
                <a:sym typeface="Proxima Nova"/>
              </a:rPr>
              <a:t>Higher income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434" name="Shape 434"/>
          <p:cNvSpPr txBox="1"/>
          <p:nvPr/>
        </p:nvSpPr>
        <p:spPr>
          <a:xfrm>
            <a:off x="7174900" y="2510500"/>
            <a:ext cx="1268400" cy="270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Commute to work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435" name="Shape 435"/>
          <p:cNvSpPr txBox="1"/>
          <p:nvPr/>
        </p:nvSpPr>
        <p:spPr>
          <a:xfrm>
            <a:off x="6946300" y="2891500"/>
            <a:ext cx="1268400" cy="41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Convey an image of success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436" name="Shape 436"/>
          <p:cNvSpPr txBox="1"/>
          <p:nvPr/>
        </p:nvSpPr>
        <p:spPr>
          <a:xfrm>
            <a:off x="7263925" y="3373225"/>
            <a:ext cx="1268400" cy="41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Differentiate from others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437" name="Shape 437"/>
          <p:cNvSpPr txBox="1"/>
          <p:nvPr/>
        </p:nvSpPr>
        <p:spPr>
          <a:xfrm>
            <a:off x="7548475" y="3868650"/>
            <a:ext cx="1352100" cy="41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 dirty="0">
                <a:latin typeface="Proxima Nova"/>
                <a:ea typeface="Proxima Nova"/>
                <a:cs typeface="Proxima Nova"/>
                <a:sym typeface="Proxima Nova"/>
              </a:rPr>
              <a:t>Occasionally travel long distances</a:t>
            </a:r>
            <a:endParaRPr sz="1100"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438" name="Shape 438"/>
          <p:cNvSpPr txBox="1"/>
          <p:nvPr/>
        </p:nvSpPr>
        <p:spPr>
          <a:xfrm>
            <a:off x="7632100" y="4383663"/>
            <a:ext cx="1268400" cy="41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Be in sync with personal values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439" name="Shape 439"/>
          <p:cNvSpPr/>
          <p:nvPr/>
        </p:nvSpPr>
        <p:spPr>
          <a:xfrm>
            <a:off x="3695925" y="872875"/>
            <a:ext cx="1464675" cy="82125"/>
          </a:xfrm>
          <a:custGeom>
            <a:avLst/>
            <a:gdLst/>
            <a:ahLst/>
            <a:cxnLst/>
            <a:rect l="0" t="0" r="0" b="0"/>
            <a:pathLst>
              <a:path w="58587" h="3285" extrusionOk="0">
                <a:moveTo>
                  <a:pt x="0" y="3285"/>
                </a:moveTo>
                <a:cubicBezTo>
                  <a:pt x="9764" y="2737"/>
                  <a:pt x="48822" y="547"/>
                  <a:pt x="58587" y="0"/>
                </a:cubicBezTo>
              </a:path>
            </a:pathLst>
          </a:custGeom>
          <a:noFill/>
          <a:ln w="152400" cap="flat" cmpd="sng">
            <a:solidFill>
              <a:schemeClr val="accent2"/>
            </a:solidFill>
            <a:prstDash val="solid"/>
            <a:round/>
            <a:headEnd type="none" w="lg" len="lg"/>
            <a:tailEnd type="none" w="lg" len="lg"/>
          </a:ln>
        </p:spPr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974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Shape 444"/>
          <p:cNvSpPr/>
          <p:nvPr/>
        </p:nvSpPr>
        <p:spPr>
          <a:xfrm>
            <a:off x="155875" y="198375"/>
            <a:ext cx="8813400" cy="64755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5" name="Shape 445"/>
          <p:cNvSpPr/>
          <p:nvPr/>
        </p:nvSpPr>
        <p:spPr>
          <a:xfrm>
            <a:off x="5184296" y="2605947"/>
            <a:ext cx="3625200" cy="3625200"/>
          </a:xfrm>
          <a:prstGeom prst="ellipse">
            <a:avLst/>
          </a:prstGeom>
          <a:noFill/>
          <a:ln w="38100" cap="flat" cmpd="sng">
            <a:solidFill>
              <a:srgbClr val="EA9999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spcFirstLastPara="1" wrap="square" lIns="65300" tIns="32650" rIns="65300" bIns="326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46" name="Shape 446"/>
          <p:cNvCxnSpPr>
            <a:stCxn id="445" idx="0"/>
          </p:cNvCxnSpPr>
          <p:nvPr/>
        </p:nvCxnSpPr>
        <p:spPr>
          <a:xfrm>
            <a:off x="6996896" y="2605947"/>
            <a:ext cx="0" cy="1812600"/>
          </a:xfrm>
          <a:prstGeom prst="straightConnector1">
            <a:avLst/>
          </a:prstGeom>
          <a:noFill/>
          <a:ln w="38100" cap="flat" cmpd="sng">
            <a:solidFill>
              <a:srgbClr val="EA9999"/>
            </a:solidFill>
            <a:prstDash val="solid"/>
            <a:miter lim="8000"/>
            <a:headEnd type="none" w="med" len="med"/>
            <a:tailEnd type="none" w="med" len="med"/>
          </a:ln>
        </p:spPr>
      </p:cxnSp>
      <p:cxnSp>
        <p:nvCxnSpPr>
          <p:cNvPr id="447" name="Shape 447"/>
          <p:cNvCxnSpPr/>
          <p:nvPr/>
        </p:nvCxnSpPr>
        <p:spPr>
          <a:xfrm flipH="1">
            <a:off x="5434666" y="4408436"/>
            <a:ext cx="1549200" cy="936900"/>
          </a:xfrm>
          <a:prstGeom prst="straightConnector1">
            <a:avLst/>
          </a:prstGeom>
          <a:noFill/>
          <a:ln w="38100" cap="flat" cmpd="sng">
            <a:solidFill>
              <a:srgbClr val="EA9999"/>
            </a:solidFill>
            <a:prstDash val="solid"/>
            <a:miter lim="8000"/>
            <a:headEnd type="none" w="med" len="med"/>
            <a:tailEnd type="none" w="med" len="med"/>
          </a:ln>
        </p:spPr>
      </p:cxnSp>
      <p:sp>
        <p:nvSpPr>
          <p:cNvPr id="448" name="Shape 448"/>
          <p:cNvSpPr/>
          <p:nvPr/>
        </p:nvSpPr>
        <p:spPr>
          <a:xfrm>
            <a:off x="287412" y="2605947"/>
            <a:ext cx="3629700" cy="3629700"/>
          </a:xfrm>
          <a:prstGeom prst="rect">
            <a:avLst/>
          </a:prstGeom>
          <a:noFill/>
          <a:ln w="38100" cap="flat" cmpd="sng">
            <a:solidFill>
              <a:srgbClr val="A4C2F4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spcFirstLastPara="1" wrap="square" lIns="65300" tIns="32650" rIns="65300" bIns="326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49" name="Shape 449"/>
          <p:cNvCxnSpPr/>
          <p:nvPr/>
        </p:nvCxnSpPr>
        <p:spPr>
          <a:xfrm>
            <a:off x="6983866" y="4401931"/>
            <a:ext cx="1549200" cy="936900"/>
          </a:xfrm>
          <a:prstGeom prst="straightConnector1">
            <a:avLst/>
          </a:prstGeom>
          <a:noFill/>
          <a:ln w="38100" cap="flat" cmpd="sng">
            <a:solidFill>
              <a:srgbClr val="EA9999"/>
            </a:solidFill>
            <a:prstDash val="solid"/>
            <a:miter lim="8000"/>
            <a:headEnd type="none" w="med" len="med"/>
            <a:tailEnd type="none" w="med" len="med"/>
          </a:ln>
        </p:spPr>
      </p:cxnSp>
      <p:cxnSp>
        <p:nvCxnSpPr>
          <p:cNvPr id="450" name="Shape 450"/>
          <p:cNvCxnSpPr/>
          <p:nvPr/>
        </p:nvCxnSpPr>
        <p:spPr>
          <a:xfrm>
            <a:off x="2105705" y="2612452"/>
            <a:ext cx="0" cy="1812600"/>
          </a:xfrm>
          <a:prstGeom prst="straightConnector1">
            <a:avLst/>
          </a:prstGeom>
          <a:noFill/>
          <a:ln w="38100" cap="flat" cmpd="sng">
            <a:solidFill>
              <a:srgbClr val="A4C2F4"/>
            </a:solidFill>
            <a:prstDash val="solid"/>
            <a:miter lim="8000"/>
            <a:headEnd type="none" w="med" len="med"/>
            <a:tailEnd type="none" w="med" len="med"/>
          </a:ln>
        </p:spPr>
      </p:cxnSp>
      <p:cxnSp>
        <p:nvCxnSpPr>
          <p:cNvPr id="451" name="Shape 451"/>
          <p:cNvCxnSpPr/>
          <p:nvPr/>
        </p:nvCxnSpPr>
        <p:spPr>
          <a:xfrm flipH="1">
            <a:off x="294219" y="4414940"/>
            <a:ext cx="1798500" cy="1087500"/>
          </a:xfrm>
          <a:prstGeom prst="straightConnector1">
            <a:avLst/>
          </a:prstGeom>
          <a:noFill/>
          <a:ln w="38100" cap="flat" cmpd="sng">
            <a:solidFill>
              <a:srgbClr val="A4C2F4"/>
            </a:solidFill>
            <a:prstDash val="solid"/>
            <a:miter lim="8000"/>
            <a:headEnd type="none" w="med" len="med"/>
            <a:tailEnd type="none" w="med" len="med"/>
          </a:ln>
        </p:spPr>
      </p:cxnSp>
      <p:cxnSp>
        <p:nvCxnSpPr>
          <p:cNvPr id="452" name="Shape 452"/>
          <p:cNvCxnSpPr/>
          <p:nvPr/>
        </p:nvCxnSpPr>
        <p:spPr>
          <a:xfrm>
            <a:off x="2113953" y="4420786"/>
            <a:ext cx="1798500" cy="1087500"/>
          </a:xfrm>
          <a:prstGeom prst="straightConnector1">
            <a:avLst/>
          </a:prstGeom>
          <a:noFill/>
          <a:ln w="38100" cap="flat" cmpd="sng">
            <a:solidFill>
              <a:srgbClr val="A4C2F4"/>
            </a:solidFill>
            <a:prstDash val="solid"/>
            <a:miter lim="8000"/>
            <a:headEnd type="none" w="med" len="med"/>
            <a:tailEnd type="none" w="med" len="med"/>
          </a:ln>
        </p:spPr>
      </p:cxnSp>
      <p:sp>
        <p:nvSpPr>
          <p:cNvPr id="453" name="Shape 453"/>
          <p:cNvSpPr txBox="1"/>
          <p:nvPr/>
        </p:nvSpPr>
        <p:spPr>
          <a:xfrm>
            <a:off x="159300" y="323786"/>
            <a:ext cx="8851800" cy="7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 b="1">
                <a:latin typeface="Proxima Nova"/>
                <a:ea typeface="Proxima Nova"/>
                <a:cs typeface="Proxima Nova"/>
                <a:sym typeface="Proxima Nova"/>
              </a:rPr>
              <a:t>Value Proposition for Tesla</a:t>
            </a:r>
            <a:endParaRPr sz="2600" b="1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454" name="Shape 454"/>
          <p:cNvSpPr/>
          <p:nvPr/>
        </p:nvSpPr>
        <p:spPr>
          <a:xfrm>
            <a:off x="6522250" y="3940150"/>
            <a:ext cx="927300" cy="927300"/>
          </a:xfrm>
          <a:prstGeom prst="ellipse">
            <a:avLst/>
          </a:prstGeom>
          <a:solidFill>
            <a:srgbClr val="FFFFFF"/>
          </a:solidFill>
          <a:ln w="152400" cap="flat" cmpd="sng">
            <a:solidFill>
              <a:srgbClr val="EA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455" name="Shape 455" descr="original-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07864" y="4112224"/>
            <a:ext cx="556072" cy="556056"/>
          </a:xfrm>
          <a:prstGeom prst="rect">
            <a:avLst/>
          </a:prstGeom>
          <a:noFill/>
          <a:ln>
            <a:noFill/>
          </a:ln>
        </p:spPr>
      </p:pic>
      <p:sp>
        <p:nvSpPr>
          <p:cNvPr id="456" name="Shape 456"/>
          <p:cNvSpPr/>
          <p:nvPr/>
        </p:nvSpPr>
        <p:spPr>
          <a:xfrm>
            <a:off x="1613333" y="3993375"/>
            <a:ext cx="873900" cy="873900"/>
          </a:xfrm>
          <a:prstGeom prst="rect">
            <a:avLst/>
          </a:prstGeom>
          <a:solidFill>
            <a:srgbClr val="FFFFFF"/>
          </a:solidFill>
          <a:ln w="152400" cap="flat" cmpd="sng">
            <a:solidFill>
              <a:srgbClr val="A4C2F4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457" name="Shape 457" descr="original-4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50429" y="4225511"/>
            <a:ext cx="413893" cy="41389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58" name="Shape 458"/>
          <p:cNvCxnSpPr>
            <a:stCxn id="445" idx="2"/>
          </p:cNvCxnSpPr>
          <p:nvPr/>
        </p:nvCxnSpPr>
        <p:spPr>
          <a:xfrm flipH="1">
            <a:off x="4679096" y="4418547"/>
            <a:ext cx="505200" cy="2400"/>
          </a:xfrm>
          <a:prstGeom prst="straightConnector1">
            <a:avLst/>
          </a:prstGeom>
          <a:noFill/>
          <a:ln w="38100" cap="flat" cmpd="sng">
            <a:solidFill>
              <a:srgbClr val="EA9999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459" name="Shape 459"/>
          <p:cNvCxnSpPr>
            <a:stCxn id="448" idx="3"/>
          </p:cNvCxnSpPr>
          <p:nvPr/>
        </p:nvCxnSpPr>
        <p:spPr>
          <a:xfrm rot="10800000" flipH="1">
            <a:off x="3917112" y="4418397"/>
            <a:ext cx="505200" cy="2400"/>
          </a:xfrm>
          <a:prstGeom prst="straightConnector1">
            <a:avLst/>
          </a:prstGeom>
          <a:noFill/>
          <a:ln w="38100" cap="flat" cmpd="sng">
            <a:solidFill>
              <a:srgbClr val="A4C2F4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460" name="Shape 460"/>
          <p:cNvSpPr txBox="1"/>
          <p:nvPr/>
        </p:nvSpPr>
        <p:spPr>
          <a:xfrm>
            <a:off x="294225" y="1085775"/>
            <a:ext cx="2483100" cy="8739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latin typeface="Proxima Nova"/>
                <a:ea typeface="Proxima Nova"/>
                <a:cs typeface="Proxima Nova"/>
                <a:sym typeface="Proxima Nova"/>
              </a:rPr>
              <a:t>Customer Segment: Tesla Buyer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marR="0" lvl="0" indent="-304800" rtl="0">
              <a:spcBef>
                <a:spcPts val="0"/>
              </a:spcBef>
              <a:spcAft>
                <a:spcPts val="0"/>
              </a:spcAft>
              <a:buSzPts val="1200"/>
              <a:buFont typeface="Proxima Nova"/>
              <a:buChar char="●"/>
            </a:pPr>
            <a:r>
              <a:rPr lang="nl" sz="1200">
                <a:latin typeface="Proxima Nova"/>
                <a:ea typeface="Proxima Nova"/>
                <a:cs typeface="Proxima Nova"/>
                <a:sym typeface="Proxima Nova"/>
              </a:rPr>
              <a:t>Upper Middle Class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marR="0" lvl="0" indent="-304800" rtl="0">
              <a:spcBef>
                <a:spcPts val="0"/>
              </a:spcBef>
              <a:spcAft>
                <a:spcPts val="0"/>
              </a:spcAft>
              <a:buSzPts val="1200"/>
              <a:buFont typeface="Proxima Nova"/>
              <a:buChar char="●"/>
            </a:pPr>
            <a:r>
              <a:rPr lang="nl" sz="1200">
                <a:latin typeface="Proxima Nova"/>
                <a:ea typeface="Proxima Nova"/>
                <a:cs typeface="Proxima Nova"/>
                <a:sym typeface="Proxima Nova"/>
              </a:rPr>
              <a:t>Male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marR="0" lvl="0" indent="-304800" rtl="0">
              <a:spcBef>
                <a:spcPts val="0"/>
              </a:spcBef>
              <a:spcAft>
                <a:spcPts val="0"/>
              </a:spcAft>
              <a:buSzPts val="1200"/>
              <a:buFont typeface="Proxima Nova"/>
              <a:buChar char="●"/>
            </a:pPr>
            <a:r>
              <a:rPr lang="nl" sz="1200">
                <a:latin typeface="Proxima Nova"/>
                <a:ea typeface="Proxima Nova"/>
                <a:cs typeface="Proxima Nova"/>
                <a:sym typeface="Proxima Nova"/>
              </a:rPr>
              <a:t>Higher income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461" name="Shape 461"/>
          <p:cNvSpPr txBox="1"/>
          <p:nvPr/>
        </p:nvSpPr>
        <p:spPr>
          <a:xfrm>
            <a:off x="7174900" y="2510500"/>
            <a:ext cx="1268400" cy="270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Commute to work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462" name="Shape 462"/>
          <p:cNvSpPr txBox="1"/>
          <p:nvPr/>
        </p:nvSpPr>
        <p:spPr>
          <a:xfrm>
            <a:off x="6946300" y="2891500"/>
            <a:ext cx="1268400" cy="41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Convey an image of success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463" name="Shape 463"/>
          <p:cNvSpPr txBox="1"/>
          <p:nvPr/>
        </p:nvSpPr>
        <p:spPr>
          <a:xfrm>
            <a:off x="7263925" y="3373225"/>
            <a:ext cx="1268400" cy="41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Differentiate from others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464" name="Shape 464"/>
          <p:cNvSpPr txBox="1"/>
          <p:nvPr/>
        </p:nvSpPr>
        <p:spPr>
          <a:xfrm>
            <a:off x="7548475" y="3868650"/>
            <a:ext cx="1352100" cy="41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Occasionally travel long distances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465" name="Shape 465"/>
          <p:cNvSpPr txBox="1"/>
          <p:nvPr/>
        </p:nvSpPr>
        <p:spPr>
          <a:xfrm>
            <a:off x="7632100" y="4383663"/>
            <a:ext cx="1268400" cy="41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Be in sync with personal values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466" name="Shape 466"/>
          <p:cNvSpPr txBox="1"/>
          <p:nvPr/>
        </p:nvSpPr>
        <p:spPr>
          <a:xfrm>
            <a:off x="7014025" y="4982900"/>
            <a:ext cx="927300" cy="4140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Frequent recharging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467" name="Shape 467"/>
          <p:cNvSpPr txBox="1"/>
          <p:nvPr/>
        </p:nvSpPr>
        <p:spPr>
          <a:xfrm>
            <a:off x="6707875" y="5941825"/>
            <a:ext cx="927300" cy="4140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Fear of dead battery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468" name="Shape 468"/>
          <p:cNvSpPr txBox="1"/>
          <p:nvPr/>
        </p:nvSpPr>
        <p:spPr>
          <a:xfrm>
            <a:off x="7378375" y="5512358"/>
            <a:ext cx="1268400" cy="2706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Lack of space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469" name="Shape 469"/>
          <p:cNvSpPr txBox="1"/>
          <p:nvPr/>
        </p:nvSpPr>
        <p:spPr>
          <a:xfrm>
            <a:off x="5906500" y="5588558"/>
            <a:ext cx="1268400" cy="2706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Geeky perception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470" name="Shape 470"/>
          <p:cNvSpPr txBox="1"/>
          <p:nvPr/>
        </p:nvSpPr>
        <p:spPr>
          <a:xfrm>
            <a:off x="5642875" y="5098050"/>
            <a:ext cx="1132800" cy="4140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Long recharging time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471" name="Shape 471"/>
          <p:cNvSpPr/>
          <p:nvPr/>
        </p:nvSpPr>
        <p:spPr>
          <a:xfrm>
            <a:off x="3695925" y="872875"/>
            <a:ext cx="1464675" cy="82125"/>
          </a:xfrm>
          <a:custGeom>
            <a:avLst/>
            <a:gdLst/>
            <a:ahLst/>
            <a:cxnLst/>
            <a:rect l="0" t="0" r="0" b="0"/>
            <a:pathLst>
              <a:path w="58587" h="3285" extrusionOk="0">
                <a:moveTo>
                  <a:pt x="0" y="3285"/>
                </a:moveTo>
                <a:cubicBezTo>
                  <a:pt x="9764" y="2737"/>
                  <a:pt x="48822" y="547"/>
                  <a:pt x="58587" y="0"/>
                </a:cubicBezTo>
              </a:path>
            </a:pathLst>
          </a:custGeom>
          <a:noFill/>
          <a:ln w="152400" cap="flat" cmpd="sng">
            <a:solidFill>
              <a:schemeClr val="accent2"/>
            </a:solidFill>
            <a:prstDash val="solid"/>
            <a:round/>
            <a:headEnd type="none" w="lg" len="lg"/>
            <a:tailEnd type="none" w="lg" len="lg"/>
          </a:ln>
        </p:spPr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891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Shape 476"/>
          <p:cNvSpPr/>
          <p:nvPr/>
        </p:nvSpPr>
        <p:spPr>
          <a:xfrm>
            <a:off x="155875" y="198375"/>
            <a:ext cx="8813400" cy="64755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7" name="Shape 477"/>
          <p:cNvSpPr/>
          <p:nvPr/>
        </p:nvSpPr>
        <p:spPr>
          <a:xfrm>
            <a:off x="5184296" y="2605947"/>
            <a:ext cx="3625200" cy="3625200"/>
          </a:xfrm>
          <a:prstGeom prst="ellipse">
            <a:avLst/>
          </a:prstGeom>
          <a:noFill/>
          <a:ln w="38100" cap="flat" cmpd="sng">
            <a:solidFill>
              <a:srgbClr val="EA9999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spcFirstLastPara="1" wrap="square" lIns="65300" tIns="32650" rIns="65300" bIns="326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78" name="Shape 478"/>
          <p:cNvCxnSpPr>
            <a:stCxn id="477" idx="0"/>
          </p:cNvCxnSpPr>
          <p:nvPr/>
        </p:nvCxnSpPr>
        <p:spPr>
          <a:xfrm>
            <a:off x="6996896" y="2605947"/>
            <a:ext cx="0" cy="1812600"/>
          </a:xfrm>
          <a:prstGeom prst="straightConnector1">
            <a:avLst/>
          </a:prstGeom>
          <a:noFill/>
          <a:ln w="38100" cap="flat" cmpd="sng">
            <a:solidFill>
              <a:srgbClr val="EA9999"/>
            </a:solidFill>
            <a:prstDash val="solid"/>
            <a:miter lim="8000"/>
            <a:headEnd type="none" w="med" len="med"/>
            <a:tailEnd type="none" w="med" len="med"/>
          </a:ln>
        </p:spPr>
      </p:cxnSp>
      <p:cxnSp>
        <p:nvCxnSpPr>
          <p:cNvPr id="479" name="Shape 479"/>
          <p:cNvCxnSpPr/>
          <p:nvPr/>
        </p:nvCxnSpPr>
        <p:spPr>
          <a:xfrm flipH="1">
            <a:off x="5434666" y="4408436"/>
            <a:ext cx="1549200" cy="936900"/>
          </a:xfrm>
          <a:prstGeom prst="straightConnector1">
            <a:avLst/>
          </a:prstGeom>
          <a:noFill/>
          <a:ln w="38100" cap="flat" cmpd="sng">
            <a:solidFill>
              <a:srgbClr val="EA9999"/>
            </a:solidFill>
            <a:prstDash val="solid"/>
            <a:miter lim="8000"/>
            <a:headEnd type="none" w="med" len="med"/>
            <a:tailEnd type="none" w="med" len="med"/>
          </a:ln>
        </p:spPr>
      </p:cxnSp>
      <p:sp>
        <p:nvSpPr>
          <p:cNvPr id="480" name="Shape 480"/>
          <p:cNvSpPr/>
          <p:nvPr/>
        </p:nvSpPr>
        <p:spPr>
          <a:xfrm>
            <a:off x="287412" y="2605947"/>
            <a:ext cx="3629700" cy="3629700"/>
          </a:xfrm>
          <a:prstGeom prst="rect">
            <a:avLst/>
          </a:prstGeom>
          <a:noFill/>
          <a:ln w="38100" cap="flat" cmpd="sng">
            <a:solidFill>
              <a:srgbClr val="A4C2F4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spcFirstLastPara="1" wrap="square" lIns="65300" tIns="32650" rIns="65300" bIns="326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81" name="Shape 481"/>
          <p:cNvCxnSpPr/>
          <p:nvPr/>
        </p:nvCxnSpPr>
        <p:spPr>
          <a:xfrm>
            <a:off x="6983866" y="4401931"/>
            <a:ext cx="1549200" cy="936900"/>
          </a:xfrm>
          <a:prstGeom prst="straightConnector1">
            <a:avLst/>
          </a:prstGeom>
          <a:noFill/>
          <a:ln w="38100" cap="flat" cmpd="sng">
            <a:solidFill>
              <a:srgbClr val="EA9999"/>
            </a:solidFill>
            <a:prstDash val="solid"/>
            <a:miter lim="8000"/>
            <a:headEnd type="none" w="med" len="med"/>
            <a:tailEnd type="none" w="med" len="med"/>
          </a:ln>
        </p:spPr>
      </p:cxnSp>
      <p:cxnSp>
        <p:nvCxnSpPr>
          <p:cNvPr id="482" name="Shape 482"/>
          <p:cNvCxnSpPr/>
          <p:nvPr/>
        </p:nvCxnSpPr>
        <p:spPr>
          <a:xfrm>
            <a:off x="2105705" y="2612452"/>
            <a:ext cx="0" cy="1812600"/>
          </a:xfrm>
          <a:prstGeom prst="straightConnector1">
            <a:avLst/>
          </a:prstGeom>
          <a:noFill/>
          <a:ln w="38100" cap="flat" cmpd="sng">
            <a:solidFill>
              <a:srgbClr val="A4C2F4"/>
            </a:solidFill>
            <a:prstDash val="solid"/>
            <a:miter lim="8000"/>
            <a:headEnd type="none" w="med" len="med"/>
            <a:tailEnd type="none" w="med" len="med"/>
          </a:ln>
        </p:spPr>
      </p:cxnSp>
      <p:cxnSp>
        <p:nvCxnSpPr>
          <p:cNvPr id="483" name="Shape 483"/>
          <p:cNvCxnSpPr/>
          <p:nvPr/>
        </p:nvCxnSpPr>
        <p:spPr>
          <a:xfrm flipH="1">
            <a:off x="294219" y="4414940"/>
            <a:ext cx="1798500" cy="1087500"/>
          </a:xfrm>
          <a:prstGeom prst="straightConnector1">
            <a:avLst/>
          </a:prstGeom>
          <a:noFill/>
          <a:ln w="38100" cap="flat" cmpd="sng">
            <a:solidFill>
              <a:srgbClr val="A4C2F4"/>
            </a:solidFill>
            <a:prstDash val="solid"/>
            <a:miter lim="8000"/>
            <a:headEnd type="none" w="med" len="med"/>
            <a:tailEnd type="none" w="med" len="med"/>
          </a:ln>
        </p:spPr>
      </p:cxnSp>
      <p:cxnSp>
        <p:nvCxnSpPr>
          <p:cNvPr id="484" name="Shape 484"/>
          <p:cNvCxnSpPr/>
          <p:nvPr/>
        </p:nvCxnSpPr>
        <p:spPr>
          <a:xfrm>
            <a:off x="2113953" y="4420786"/>
            <a:ext cx="1798500" cy="1087500"/>
          </a:xfrm>
          <a:prstGeom prst="straightConnector1">
            <a:avLst/>
          </a:prstGeom>
          <a:noFill/>
          <a:ln w="38100" cap="flat" cmpd="sng">
            <a:solidFill>
              <a:srgbClr val="A4C2F4"/>
            </a:solidFill>
            <a:prstDash val="solid"/>
            <a:miter lim="8000"/>
            <a:headEnd type="none" w="med" len="med"/>
            <a:tailEnd type="none" w="med" len="med"/>
          </a:ln>
        </p:spPr>
      </p:cxnSp>
      <p:sp>
        <p:nvSpPr>
          <p:cNvPr id="485" name="Shape 485"/>
          <p:cNvSpPr txBox="1"/>
          <p:nvPr/>
        </p:nvSpPr>
        <p:spPr>
          <a:xfrm>
            <a:off x="159300" y="323786"/>
            <a:ext cx="8851800" cy="7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 b="1">
                <a:latin typeface="Proxima Nova"/>
                <a:ea typeface="Proxima Nova"/>
                <a:cs typeface="Proxima Nova"/>
                <a:sym typeface="Proxima Nova"/>
              </a:rPr>
              <a:t>Value Proposition for Tesla</a:t>
            </a:r>
            <a:endParaRPr sz="2600" b="1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486" name="Shape 486"/>
          <p:cNvSpPr/>
          <p:nvPr/>
        </p:nvSpPr>
        <p:spPr>
          <a:xfrm>
            <a:off x="6522250" y="3940150"/>
            <a:ext cx="927300" cy="927300"/>
          </a:xfrm>
          <a:prstGeom prst="ellipse">
            <a:avLst/>
          </a:prstGeom>
          <a:solidFill>
            <a:srgbClr val="FFFFFF"/>
          </a:solidFill>
          <a:ln w="152400" cap="flat" cmpd="sng">
            <a:solidFill>
              <a:srgbClr val="EA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487" name="Shape 487" descr="original-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07864" y="4112224"/>
            <a:ext cx="556072" cy="556056"/>
          </a:xfrm>
          <a:prstGeom prst="rect">
            <a:avLst/>
          </a:prstGeom>
          <a:noFill/>
          <a:ln>
            <a:noFill/>
          </a:ln>
        </p:spPr>
      </p:pic>
      <p:sp>
        <p:nvSpPr>
          <p:cNvPr id="488" name="Shape 488"/>
          <p:cNvSpPr/>
          <p:nvPr/>
        </p:nvSpPr>
        <p:spPr>
          <a:xfrm>
            <a:off x="1613333" y="3993375"/>
            <a:ext cx="873900" cy="873900"/>
          </a:xfrm>
          <a:prstGeom prst="rect">
            <a:avLst/>
          </a:prstGeom>
          <a:solidFill>
            <a:srgbClr val="FFFFFF"/>
          </a:solidFill>
          <a:ln w="152400" cap="flat" cmpd="sng">
            <a:solidFill>
              <a:srgbClr val="A4C2F4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489" name="Shape 489" descr="original-4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50429" y="4225511"/>
            <a:ext cx="413893" cy="41389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90" name="Shape 490"/>
          <p:cNvCxnSpPr>
            <a:stCxn id="477" idx="2"/>
          </p:cNvCxnSpPr>
          <p:nvPr/>
        </p:nvCxnSpPr>
        <p:spPr>
          <a:xfrm flipH="1">
            <a:off x="4679096" y="4418547"/>
            <a:ext cx="505200" cy="2400"/>
          </a:xfrm>
          <a:prstGeom prst="straightConnector1">
            <a:avLst/>
          </a:prstGeom>
          <a:noFill/>
          <a:ln w="38100" cap="flat" cmpd="sng">
            <a:solidFill>
              <a:srgbClr val="EA9999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491" name="Shape 491"/>
          <p:cNvCxnSpPr>
            <a:stCxn id="480" idx="3"/>
          </p:cNvCxnSpPr>
          <p:nvPr/>
        </p:nvCxnSpPr>
        <p:spPr>
          <a:xfrm rot="10800000" flipH="1">
            <a:off x="3917112" y="4418397"/>
            <a:ext cx="505200" cy="2400"/>
          </a:xfrm>
          <a:prstGeom prst="straightConnector1">
            <a:avLst/>
          </a:prstGeom>
          <a:noFill/>
          <a:ln w="38100" cap="flat" cmpd="sng">
            <a:solidFill>
              <a:srgbClr val="A4C2F4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492" name="Shape 492"/>
          <p:cNvSpPr txBox="1"/>
          <p:nvPr/>
        </p:nvSpPr>
        <p:spPr>
          <a:xfrm>
            <a:off x="294225" y="1085775"/>
            <a:ext cx="2483100" cy="8739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latin typeface="Proxima Nova"/>
                <a:ea typeface="Proxima Nova"/>
                <a:cs typeface="Proxima Nova"/>
                <a:sym typeface="Proxima Nova"/>
              </a:rPr>
              <a:t>Customer Segment: Tesla Buyer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marR="0" lvl="0" indent="-304800" rtl="0">
              <a:spcBef>
                <a:spcPts val="0"/>
              </a:spcBef>
              <a:spcAft>
                <a:spcPts val="0"/>
              </a:spcAft>
              <a:buSzPts val="1200"/>
              <a:buFont typeface="Proxima Nova"/>
              <a:buChar char="●"/>
            </a:pPr>
            <a:r>
              <a:rPr lang="nl" sz="1200">
                <a:latin typeface="Proxima Nova"/>
                <a:ea typeface="Proxima Nova"/>
                <a:cs typeface="Proxima Nova"/>
                <a:sym typeface="Proxima Nova"/>
              </a:rPr>
              <a:t>Upper Middle Class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marR="0" lvl="0" indent="-304800" rtl="0">
              <a:spcBef>
                <a:spcPts val="0"/>
              </a:spcBef>
              <a:spcAft>
                <a:spcPts val="0"/>
              </a:spcAft>
              <a:buSzPts val="1200"/>
              <a:buFont typeface="Proxima Nova"/>
              <a:buChar char="●"/>
            </a:pPr>
            <a:r>
              <a:rPr lang="nl" sz="1200">
                <a:latin typeface="Proxima Nova"/>
                <a:ea typeface="Proxima Nova"/>
                <a:cs typeface="Proxima Nova"/>
                <a:sym typeface="Proxima Nova"/>
              </a:rPr>
              <a:t>Male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marR="0" lvl="0" indent="-304800" rtl="0">
              <a:spcBef>
                <a:spcPts val="0"/>
              </a:spcBef>
              <a:spcAft>
                <a:spcPts val="0"/>
              </a:spcAft>
              <a:buSzPts val="1200"/>
              <a:buFont typeface="Proxima Nova"/>
              <a:buChar char="●"/>
            </a:pPr>
            <a:r>
              <a:rPr lang="nl" sz="1200">
                <a:latin typeface="Proxima Nova"/>
                <a:ea typeface="Proxima Nova"/>
                <a:cs typeface="Proxima Nova"/>
                <a:sym typeface="Proxima Nova"/>
              </a:rPr>
              <a:t>Higher income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493" name="Shape 493"/>
          <p:cNvSpPr txBox="1"/>
          <p:nvPr/>
        </p:nvSpPr>
        <p:spPr>
          <a:xfrm>
            <a:off x="7174900" y="2510500"/>
            <a:ext cx="1268400" cy="270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Commute to work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494" name="Shape 494"/>
          <p:cNvSpPr txBox="1"/>
          <p:nvPr/>
        </p:nvSpPr>
        <p:spPr>
          <a:xfrm>
            <a:off x="6946300" y="2891500"/>
            <a:ext cx="1268400" cy="41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Convey an image of success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495" name="Shape 495"/>
          <p:cNvSpPr txBox="1"/>
          <p:nvPr/>
        </p:nvSpPr>
        <p:spPr>
          <a:xfrm>
            <a:off x="7263925" y="3373225"/>
            <a:ext cx="1268400" cy="41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Differentiate from others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496" name="Shape 496"/>
          <p:cNvSpPr txBox="1"/>
          <p:nvPr/>
        </p:nvSpPr>
        <p:spPr>
          <a:xfrm>
            <a:off x="7548475" y="3868650"/>
            <a:ext cx="1352100" cy="41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Occasionally travel long distances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497" name="Shape 497"/>
          <p:cNvSpPr txBox="1"/>
          <p:nvPr/>
        </p:nvSpPr>
        <p:spPr>
          <a:xfrm>
            <a:off x="7632100" y="4383663"/>
            <a:ext cx="1268400" cy="41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Be in sync with personal values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498" name="Shape 498"/>
          <p:cNvSpPr txBox="1"/>
          <p:nvPr/>
        </p:nvSpPr>
        <p:spPr>
          <a:xfrm>
            <a:off x="5686100" y="2581363"/>
            <a:ext cx="1132800" cy="4140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Perform like a sports car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499" name="Shape 499"/>
          <p:cNvSpPr txBox="1"/>
          <p:nvPr/>
        </p:nvSpPr>
        <p:spPr>
          <a:xfrm>
            <a:off x="7014025" y="4982900"/>
            <a:ext cx="927300" cy="4140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Frequent recharging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500" name="Shape 500"/>
          <p:cNvSpPr txBox="1"/>
          <p:nvPr/>
        </p:nvSpPr>
        <p:spPr>
          <a:xfrm>
            <a:off x="6707875" y="5941825"/>
            <a:ext cx="927300" cy="4140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Fear of dead battery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501" name="Shape 501"/>
          <p:cNvSpPr txBox="1"/>
          <p:nvPr/>
        </p:nvSpPr>
        <p:spPr>
          <a:xfrm>
            <a:off x="7378375" y="5512358"/>
            <a:ext cx="1268400" cy="2706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Lack of space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502" name="Shape 502"/>
          <p:cNvSpPr txBox="1"/>
          <p:nvPr/>
        </p:nvSpPr>
        <p:spPr>
          <a:xfrm>
            <a:off x="5906500" y="5588558"/>
            <a:ext cx="1268400" cy="2706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Geeky perception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503" name="Shape 503"/>
          <p:cNvSpPr txBox="1"/>
          <p:nvPr/>
        </p:nvSpPr>
        <p:spPr>
          <a:xfrm>
            <a:off x="5476500" y="3058513"/>
            <a:ext cx="1132800" cy="4140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Attractive design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504" name="Shape 504"/>
          <p:cNvSpPr txBox="1"/>
          <p:nvPr/>
        </p:nvSpPr>
        <p:spPr>
          <a:xfrm>
            <a:off x="5290525" y="3572792"/>
            <a:ext cx="1132800" cy="4140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Long range: +300 km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505" name="Shape 505"/>
          <p:cNvSpPr txBox="1"/>
          <p:nvPr/>
        </p:nvSpPr>
        <p:spPr>
          <a:xfrm>
            <a:off x="5286875" y="4112225"/>
            <a:ext cx="1132800" cy="4140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High safety ratings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506" name="Shape 506"/>
          <p:cNvSpPr txBox="1"/>
          <p:nvPr/>
        </p:nvSpPr>
        <p:spPr>
          <a:xfrm>
            <a:off x="4959546" y="4639400"/>
            <a:ext cx="1352100" cy="4140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Always up-to-date features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507" name="Shape 507"/>
          <p:cNvSpPr txBox="1"/>
          <p:nvPr/>
        </p:nvSpPr>
        <p:spPr>
          <a:xfrm>
            <a:off x="5642875" y="5098050"/>
            <a:ext cx="1132800" cy="4140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Long recharging time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508" name="Shape 508"/>
          <p:cNvSpPr/>
          <p:nvPr/>
        </p:nvSpPr>
        <p:spPr>
          <a:xfrm>
            <a:off x="3695925" y="872875"/>
            <a:ext cx="1464675" cy="82125"/>
          </a:xfrm>
          <a:custGeom>
            <a:avLst/>
            <a:gdLst/>
            <a:ahLst/>
            <a:cxnLst/>
            <a:rect l="0" t="0" r="0" b="0"/>
            <a:pathLst>
              <a:path w="58587" h="3285" extrusionOk="0">
                <a:moveTo>
                  <a:pt x="0" y="3285"/>
                </a:moveTo>
                <a:cubicBezTo>
                  <a:pt x="9764" y="2737"/>
                  <a:pt x="48822" y="547"/>
                  <a:pt x="58587" y="0"/>
                </a:cubicBezTo>
              </a:path>
            </a:pathLst>
          </a:custGeom>
          <a:noFill/>
          <a:ln w="152400" cap="flat" cmpd="sng">
            <a:solidFill>
              <a:schemeClr val="accent2"/>
            </a:solidFill>
            <a:prstDash val="solid"/>
            <a:round/>
            <a:headEnd type="none" w="lg" len="lg"/>
            <a:tailEnd type="none" w="lg" len="lg"/>
          </a:ln>
        </p:spPr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091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Shape 654"/>
          <p:cNvSpPr/>
          <p:nvPr/>
        </p:nvSpPr>
        <p:spPr>
          <a:xfrm>
            <a:off x="155875" y="198375"/>
            <a:ext cx="8813400" cy="64755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5" name="Shape 655"/>
          <p:cNvSpPr/>
          <p:nvPr/>
        </p:nvSpPr>
        <p:spPr>
          <a:xfrm>
            <a:off x="5184296" y="2605947"/>
            <a:ext cx="3625200" cy="3625200"/>
          </a:xfrm>
          <a:prstGeom prst="ellipse">
            <a:avLst/>
          </a:prstGeom>
          <a:noFill/>
          <a:ln w="38100" cap="flat" cmpd="sng">
            <a:solidFill>
              <a:srgbClr val="EA9999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spcFirstLastPara="1" wrap="square" lIns="65300" tIns="32650" rIns="65300" bIns="326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56" name="Shape 656"/>
          <p:cNvCxnSpPr>
            <a:stCxn id="655" idx="0"/>
          </p:cNvCxnSpPr>
          <p:nvPr/>
        </p:nvCxnSpPr>
        <p:spPr>
          <a:xfrm>
            <a:off x="6996896" y="2605947"/>
            <a:ext cx="0" cy="1812600"/>
          </a:xfrm>
          <a:prstGeom prst="straightConnector1">
            <a:avLst/>
          </a:prstGeom>
          <a:noFill/>
          <a:ln w="38100" cap="flat" cmpd="sng">
            <a:solidFill>
              <a:srgbClr val="EA9999"/>
            </a:solidFill>
            <a:prstDash val="solid"/>
            <a:miter lim="8000"/>
            <a:headEnd type="none" w="med" len="med"/>
            <a:tailEnd type="none" w="med" len="med"/>
          </a:ln>
        </p:spPr>
      </p:cxnSp>
      <p:cxnSp>
        <p:nvCxnSpPr>
          <p:cNvPr id="657" name="Shape 657"/>
          <p:cNvCxnSpPr/>
          <p:nvPr/>
        </p:nvCxnSpPr>
        <p:spPr>
          <a:xfrm flipH="1">
            <a:off x="5434666" y="4408436"/>
            <a:ext cx="1549200" cy="936900"/>
          </a:xfrm>
          <a:prstGeom prst="straightConnector1">
            <a:avLst/>
          </a:prstGeom>
          <a:noFill/>
          <a:ln w="38100" cap="flat" cmpd="sng">
            <a:solidFill>
              <a:srgbClr val="EA9999"/>
            </a:solidFill>
            <a:prstDash val="solid"/>
            <a:miter lim="8000"/>
            <a:headEnd type="none" w="med" len="med"/>
            <a:tailEnd type="none" w="med" len="med"/>
          </a:ln>
        </p:spPr>
      </p:cxnSp>
      <p:sp>
        <p:nvSpPr>
          <p:cNvPr id="658" name="Shape 658"/>
          <p:cNvSpPr/>
          <p:nvPr/>
        </p:nvSpPr>
        <p:spPr>
          <a:xfrm>
            <a:off x="287412" y="2605947"/>
            <a:ext cx="3629700" cy="3629700"/>
          </a:xfrm>
          <a:prstGeom prst="rect">
            <a:avLst/>
          </a:prstGeom>
          <a:noFill/>
          <a:ln w="38100" cap="flat" cmpd="sng">
            <a:solidFill>
              <a:srgbClr val="A4C2F4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spcFirstLastPara="1" wrap="square" lIns="65300" tIns="32650" rIns="65300" bIns="326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59" name="Shape 659"/>
          <p:cNvCxnSpPr/>
          <p:nvPr/>
        </p:nvCxnSpPr>
        <p:spPr>
          <a:xfrm>
            <a:off x="6983866" y="4401931"/>
            <a:ext cx="1549200" cy="936900"/>
          </a:xfrm>
          <a:prstGeom prst="straightConnector1">
            <a:avLst/>
          </a:prstGeom>
          <a:noFill/>
          <a:ln w="38100" cap="flat" cmpd="sng">
            <a:solidFill>
              <a:srgbClr val="EA9999"/>
            </a:solidFill>
            <a:prstDash val="solid"/>
            <a:miter lim="8000"/>
            <a:headEnd type="none" w="med" len="med"/>
            <a:tailEnd type="none" w="med" len="med"/>
          </a:ln>
        </p:spPr>
      </p:cxnSp>
      <p:cxnSp>
        <p:nvCxnSpPr>
          <p:cNvPr id="660" name="Shape 660"/>
          <p:cNvCxnSpPr/>
          <p:nvPr/>
        </p:nvCxnSpPr>
        <p:spPr>
          <a:xfrm>
            <a:off x="2105705" y="2612452"/>
            <a:ext cx="0" cy="1812600"/>
          </a:xfrm>
          <a:prstGeom prst="straightConnector1">
            <a:avLst/>
          </a:prstGeom>
          <a:noFill/>
          <a:ln w="38100" cap="flat" cmpd="sng">
            <a:solidFill>
              <a:srgbClr val="A4C2F4"/>
            </a:solidFill>
            <a:prstDash val="solid"/>
            <a:miter lim="8000"/>
            <a:headEnd type="none" w="med" len="med"/>
            <a:tailEnd type="none" w="med" len="med"/>
          </a:ln>
        </p:spPr>
      </p:cxnSp>
      <p:cxnSp>
        <p:nvCxnSpPr>
          <p:cNvPr id="661" name="Shape 661"/>
          <p:cNvCxnSpPr/>
          <p:nvPr/>
        </p:nvCxnSpPr>
        <p:spPr>
          <a:xfrm flipH="1">
            <a:off x="294219" y="4414940"/>
            <a:ext cx="1798500" cy="1087500"/>
          </a:xfrm>
          <a:prstGeom prst="straightConnector1">
            <a:avLst/>
          </a:prstGeom>
          <a:noFill/>
          <a:ln w="38100" cap="flat" cmpd="sng">
            <a:solidFill>
              <a:srgbClr val="A4C2F4"/>
            </a:solidFill>
            <a:prstDash val="solid"/>
            <a:miter lim="8000"/>
            <a:headEnd type="none" w="med" len="med"/>
            <a:tailEnd type="none" w="med" len="med"/>
          </a:ln>
        </p:spPr>
      </p:cxnSp>
      <p:cxnSp>
        <p:nvCxnSpPr>
          <p:cNvPr id="662" name="Shape 662"/>
          <p:cNvCxnSpPr/>
          <p:nvPr/>
        </p:nvCxnSpPr>
        <p:spPr>
          <a:xfrm>
            <a:off x="2113953" y="4420786"/>
            <a:ext cx="1798500" cy="1087500"/>
          </a:xfrm>
          <a:prstGeom prst="straightConnector1">
            <a:avLst/>
          </a:prstGeom>
          <a:noFill/>
          <a:ln w="38100" cap="flat" cmpd="sng">
            <a:solidFill>
              <a:srgbClr val="A4C2F4"/>
            </a:solidFill>
            <a:prstDash val="solid"/>
            <a:miter lim="8000"/>
            <a:headEnd type="none" w="med" len="med"/>
            <a:tailEnd type="none" w="med" len="med"/>
          </a:ln>
        </p:spPr>
      </p:cxnSp>
      <p:sp>
        <p:nvSpPr>
          <p:cNvPr id="663" name="Shape 663"/>
          <p:cNvSpPr txBox="1"/>
          <p:nvPr/>
        </p:nvSpPr>
        <p:spPr>
          <a:xfrm>
            <a:off x="159300" y="323786"/>
            <a:ext cx="8851800" cy="7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 b="1">
                <a:latin typeface="Proxima Nova"/>
                <a:ea typeface="Proxima Nova"/>
                <a:cs typeface="Proxima Nova"/>
                <a:sym typeface="Proxima Nova"/>
              </a:rPr>
              <a:t>Value Proposition for Tesla</a:t>
            </a:r>
            <a:endParaRPr sz="2600" b="1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664" name="Shape 664"/>
          <p:cNvSpPr/>
          <p:nvPr/>
        </p:nvSpPr>
        <p:spPr>
          <a:xfrm>
            <a:off x="6522250" y="3940150"/>
            <a:ext cx="927300" cy="927300"/>
          </a:xfrm>
          <a:prstGeom prst="ellipse">
            <a:avLst/>
          </a:prstGeom>
          <a:solidFill>
            <a:srgbClr val="FFFFFF"/>
          </a:solidFill>
          <a:ln w="152400" cap="flat" cmpd="sng">
            <a:solidFill>
              <a:srgbClr val="EA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65" name="Shape 665" descr="original-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07864" y="4112224"/>
            <a:ext cx="556072" cy="556056"/>
          </a:xfrm>
          <a:prstGeom prst="rect">
            <a:avLst/>
          </a:prstGeom>
          <a:noFill/>
          <a:ln>
            <a:noFill/>
          </a:ln>
        </p:spPr>
      </p:pic>
      <p:sp>
        <p:nvSpPr>
          <p:cNvPr id="666" name="Shape 666"/>
          <p:cNvSpPr/>
          <p:nvPr/>
        </p:nvSpPr>
        <p:spPr>
          <a:xfrm>
            <a:off x="1613333" y="3993375"/>
            <a:ext cx="873900" cy="873900"/>
          </a:xfrm>
          <a:prstGeom prst="rect">
            <a:avLst/>
          </a:prstGeom>
          <a:solidFill>
            <a:srgbClr val="FFFFFF"/>
          </a:solidFill>
          <a:ln w="152400" cap="flat" cmpd="sng">
            <a:solidFill>
              <a:srgbClr val="A4C2F4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67" name="Shape 667" descr="original-4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50429" y="4225511"/>
            <a:ext cx="413893" cy="41389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68" name="Shape 668"/>
          <p:cNvCxnSpPr>
            <a:stCxn id="655" idx="2"/>
          </p:cNvCxnSpPr>
          <p:nvPr/>
        </p:nvCxnSpPr>
        <p:spPr>
          <a:xfrm flipH="1">
            <a:off x="4679096" y="4418547"/>
            <a:ext cx="505200" cy="2400"/>
          </a:xfrm>
          <a:prstGeom prst="straightConnector1">
            <a:avLst/>
          </a:prstGeom>
          <a:noFill/>
          <a:ln w="38100" cap="flat" cmpd="sng">
            <a:solidFill>
              <a:srgbClr val="EA9999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669" name="Shape 669"/>
          <p:cNvCxnSpPr>
            <a:stCxn id="658" idx="3"/>
          </p:cNvCxnSpPr>
          <p:nvPr/>
        </p:nvCxnSpPr>
        <p:spPr>
          <a:xfrm rot="10800000" flipH="1">
            <a:off x="3917112" y="4418397"/>
            <a:ext cx="505200" cy="2400"/>
          </a:xfrm>
          <a:prstGeom prst="straightConnector1">
            <a:avLst/>
          </a:prstGeom>
          <a:noFill/>
          <a:ln w="38100" cap="flat" cmpd="sng">
            <a:solidFill>
              <a:srgbClr val="A4C2F4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670" name="Shape 670"/>
          <p:cNvSpPr txBox="1"/>
          <p:nvPr/>
        </p:nvSpPr>
        <p:spPr>
          <a:xfrm>
            <a:off x="294225" y="1085775"/>
            <a:ext cx="2483100" cy="8739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latin typeface="Proxima Nova"/>
                <a:ea typeface="Proxima Nova"/>
                <a:cs typeface="Proxima Nova"/>
                <a:sym typeface="Proxima Nova"/>
              </a:rPr>
              <a:t>Customer Segment: Tesla Buyer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marR="0" lvl="0" indent="-304800" rtl="0">
              <a:spcBef>
                <a:spcPts val="0"/>
              </a:spcBef>
              <a:spcAft>
                <a:spcPts val="0"/>
              </a:spcAft>
              <a:buSzPts val="1200"/>
              <a:buFont typeface="Proxima Nova"/>
              <a:buChar char="●"/>
            </a:pPr>
            <a:r>
              <a:rPr lang="nl" sz="1200">
                <a:latin typeface="Proxima Nova"/>
                <a:ea typeface="Proxima Nova"/>
                <a:cs typeface="Proxima Nova"/>
                <a:sym typeface="Proxima Nova"/>
              </a:rPr>
              <a:t>Upper Middle Class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marR="0" lvl="0" indent="-304800" rtl="0">
              <a:spcBef>
                <a:spcPts val="0"/>
              </a:spcBef>
              <a:spcAft>
                <a:spcPts val="0"/>
              </a:spcAft>
              <a:buSzPts val="1200"/>
              <a:buFont typeface="Proxima Nova"/>
              <a:buChar char="●"/>
            </a:pPr>
            <a:r>
              <a:rPr lang="nl" sz="1200">
                <a:latin typeface="Proxima Nova"/>
                <a:ea typeface="Proxima Nova"/>
                <a:cs typeface="Proxima Nova"/>
                <a:sym typeface="Proxima Nova"/>
              </a:rPr>
              <a:t>Male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marR="0" lvl="0" indent="-304800" rtl="0">
              <a:spcBef>
                <a:spcPts val="0"/>
              </a:spcBef>
              <a:spcAft>
                <a:spcPts val="0"/>
              </a:spcAft>
              <a:buSzPts val="1200"/>
              <a:buFont typeface="Proxima Nova"/>
              <a:buChar char="●"/>
            </a:pPr>
            <a:r>
              <a:rPr lang="nl" sz="1200">
                <a:latin typeface="Proxima Nova"/>
                <a:ea typeface="Proxima Nova"/>
                <a:cs typeface="Proxima Nova"/>
                <a:sym typeface="Proxima Nova"/>
              </a:rPr>
              <a:t>Higher income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671" name="Shape 671"/>
          <p:cNvSpPr txBox="1"/>
          <p:nvPr/>
        </p:nvSpPr>
        <p:spPr>
          <a:xfrm>
            <a:off x="7174900" y="2510500"/>
            <a:ext cx="1268400" cy="270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Commute to work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672" name="Shape 672"/>
          <p:cNvSpPr txBox="1"/>
          <p:nvPr/>
        </p:nvSpPr>
        <p:spPr>
          <a:xfrm>
            <a:off x="6946300" y="2891500"/>
            <a:ext cx="1268400" cy="41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Convey an image of success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673" name="Shape 673"/>
          <p:cNvSpPr txBox="1"/>
          <p:nvPr/>
        </p:nvSpPr>
        <p:spPr>
          <a:xfrm>
            <a:off x="7263925" y="3373225"/>
            <a:ext cx="1268400" cy="41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Differentiate from others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674" name="Shape 674"/>
          <p:cNvSpPr txBox="1"/>
          <p:nvPr/>
        </p:nvSpPr>
        <p:spPr>
          <a:xfrm>
            <a:off x="7548475" y="3868650"/>
            <a:ext cx="1352100" cy="41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Occasionally travel long distances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675" name="Shape 675"/>
          <p:cNvSpPr txBox="1"/>
          <p:nvPr/>
        </p:nvSpPr>
        <p:spPr>
          <a:xfrm>
            <a:off x="7632100" y="4383663"/>
            <a:ext cx="1268400" cy="41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Be in sync with personal values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676" name="Shape 676"/>
          <p:cNvSpPr txBox="1"/>
          <p:nvPr/>
        </p:nvSpPr>
        <p:spPr>
          <a:xfrm>
            <a:off x="5686100" y="2581363"/>
            <a:ext cx="1132800" cy="4140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Perform like a sports car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677" name="Shape 677"/>
          <p:cNvSpPr txBox="1"/>
          <p:nvPr/>
        </p:nvSpPr>
        <p:spPr>
          <a:xfrm>
            <a:off x="7014025" y="4982900"/>
            <a:ext cx="927300" cy="4140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Frequent recharging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678" name="Shape 678"/>
          <p:cNvSpPr txBox="1"/>
          <p:nvPr/>
        </p:nvSpPr>
        <p:spPr>
          <a:xfrm>
            <a:off x="6707875" y="5941825"/>
            <a:ext cx="927300" cy="4140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Fear of dead battery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679" name="Shape 679"/>
          <p:cNvSpPr txBox="1"/>
          <p:nvPr/>
        </p:nvSpPr>
        <p:spPr>
          <a:xfrm>
            <a:off x="7378375" y="5512358"/>
            <a:ext cx="1268400" cy="2706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Lack of space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680" name="Shape 680"/>
          <p:cNvSpPr txBox="1"/>
          <p:nvPr/>
        </p:nvSpPr>
        <p:spPr>
          <a:xfrm>
            <a:off x="5906500" y="5588558"/>
            <a:ext cx="1268400" cy="2706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Geeky perception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681" name="Shape 681"/>
          <p:cNvSpPr txBox="1"/>
          <p:nvPr/>
        </p:nvSpPr>
        <p:spPr>
          <a:xfrm>
            <a:off x="5476500" y="3058513"/>
            <a:ext cx="1132800" cy="4140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Attractive design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682" name="Shape 682"/>
          <p:cNvSpPr txBox="1"/>
          <p:nvPr/>
        </p:nvSpPr>
        <p:spPr>
          <a:xfrm>
            <a:off x="5290525" y="3572792"/>
            <a:ext cx="1132800" cy="4140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Long range: +300 km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683" name="Shape 683"/>
          <p:cNvSpPr txBox="1"/>
          <p:nvPr/>
        </p:nvSpPr>
        <p:spPr>
          <a:xfrm>
            <a:off x="5286875" y="4112225"/>
            <a:ext cx="1132800" cy="4140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High safety ratings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684" name="Shape 684"/>
          <p:cNvSpPr txBox="1"/>
          <p:nvPr/>
        </p:nvSpPr>
        <p:spPr>
          <a:xfrm>
            <a:off x="4959546" y="4639400"/>
            <a:ext cx="1352100" cy="4140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Always up-to-date features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685" name="Shape 685"/>
          <p:cNvSpPr txBox="1"/>
          <p:nvPr/>
        </p:nvSpPr>
        <p:spPr>
          <a:xfrm>
            <a:off x="5642875" y="5098050"/>
            <a:ext cx="1132800" cy="4140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Long recharging time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686" name="Shape 686"/>
          <p:cNvSpPr txBox="1"/>
          <p:nvPr/>
        </p:nvSpPr>
        <p:spPr>
          <a:xfrm>
            <a:off x="226700" y="3076675"/>
            <a:ext cx="1887300" cy="703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b="1">
                <a:latin typeface="Proxima Nova"/>
                <a:ea typeface="Proxima Nova"/>
                <a:cs typeface="Proxima Nova"/>
                <a:sym typeface="Proxima Nova"/>
              </a:rPr>
              <a:t>High Performance</a:t>
            </a:r>
            <a:endParaRPr b="1">
              <a:latin typeface="Proxima Nova"/>
              <a:ea typeface="Proxima Nova"/>
              <a:cs typeface="Proxima Nova"/>
              <a:sym typeface="Proxima Nov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b="1">
                <a:latin typeface="Proxima Nova"/>
                <a:ea typeface="Proxima Nova"/>
                <a:cs typeface="Proxima Nova"/>
                <a:sym typeface="Proxima Nova"/>
              </a:rPr>
              <a:t>Luxury  Electrical Car</a:t>
            </a:r>
            <a:r>
              <a:rPr lang="nl">
                <a:latin typeface="Proxima Nova"/>
                <a:ea typeface="Proxima Nova"/>
                <a:cs typeface="Proxima Nova"/>
                <a:sym typeface="Proxima Nova"/>
              </a:rPr>
              <a:t> (Model S)</a:t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687" name="Shape 687"/>
          <p:cNvSpPr/>
          <p:nvPr/>
        </p:nvSpPr>
        <p:spPr>
          <a:xfrm>
            <a:off x="3695925" y="872875"/>
            <a:ext cx="1464675" cy="82125"/>
          </a:xfrm>
          <a:custGeom>
            <a:avLst/>
            <a:gdLst/>
            <a:ahLst/>
            <a:cxnLst/>
            <a:rect l="0" t="0" r="0" b="0"/>
            <a:pathLst>
              <a:path w="58587" h="3285" extrusionOk="0">
                <a:moveTo>
                  <a:pt x="0" y="3285"/>
                </a:moveTo>
                <a:cubicBezTo>
                  <a:pt x="9764" y="2737"/>
                  <a:pt x="48822" y="547"/>
                  <a:pt x="58587" y="0"/>
                </a:cubicBezTo>
              </a:path>
            </a:pathLst>
          </a:custGeom>
          <a:noFill/>
          <a:ln w="152400" cap="flat" cmpd="sng">
            <a:solidFill>
              <a:schemeClr val="accent2"/>
            </a:solidFill>
            <a:prstDash val="solid"/>
            <a:round/>
            <a:headEnd type="none" w="lg" len="lg"/>
            <a:tailEnd type="none" w="lg" len="lg"/>
          </a:ln>
        </p:spPr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152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" name="Shape 692"/>
          <p:cNvSpPr/>
          <p:nvPr/>
        </p:nvSpPr>
        <p:spPr>
          <a:xfrm>
            <a:off x="155875" y="198375"/>
            <a:ext cx="8813400" cy="64755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3" name="Shape 693"/>
          <p:cNvSpPr/>
          <p:nvPr/>
        </p:nvSpPr>
        <p:spPr>
          <a:xfrm>
            <a:off x="5184296" y="2605947"/>
            <a:ext cx="3625200" cy="3625200"/>
          </a:xfrm>
          <a:prstGeom prst="ellipse">
            <a:avLst/>
          </a:prstGeom>
          <a:noFill/>
          <a:ln w="38100" cap="flat" cmpd="sng">
            <a:solidFill>
              <a:srgbClr val="EA9999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spcFirstLastPara="1" wrap="square" lIns="65300" tIns="32650" rIns="65300" bIns="326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94" name="Shape 694"/>
          <p:cNvCxnSpPr>
            <a:stCxn id="693" idx="0"/>
          </p:cNvCxnSpPr>
          <p:nvPr/>
        </p:nvCxnSpPr>
        <p:spPr>
          <a:xfrm>
            <a:off x="6996896" y="2605947"/>
            <a:ext cx="0" cy="1812600"/>
          </a:xfrm>
          <a:prstGeom prst="straightConnector1">
            <a:avLst/>
          </a:prstGeom>
          <a:noFill/>
          <a:ln w="38100" cap="flat" cmpd="sng">
            <a:solidFill>
              <a:srgbClr val="EA9999"/>
            </a:solidFill>
            <a:prstDash val="solid"/>
            <a:miter lim="8000"/>
            <a:headEnd type="none" w="med" len="med"/>
            <a:tailEnd type="none" w="med" len="med"/>
          </a:ln>
        </p:spPr>
      </p:cxnSp>
      <p:cxnSp>
        <p:nvCxnSpPr>
          <p:cNvPr id="695" name="Shape 695"/>
          <p:cNvCxnSpPr/>
          <p:nvPr/>
        </p:nvCxnSpPr>
        <p:spPr>
          <a:xfrm flipH="1">
            <a:off x="5434666" y="4408436"/>
            <a:ext cx="1549200" cy="936900"/>
          </a:xfrm>
          <a:prstGeom prst="straightConnector1">
            <a:avLst/>
          </a:prstGeom>
          <a:noFill/>
          <a:ln w="38100" cap="flat" cmpd="sng">
            <a:solidFill>
              <a:srgbClr val="EA9999"/>
            </a:solidFill>
            <a:prstDash val="solid"/>
            <a:miter lim="8000"/>
            <a:headEnd type="none" w="med" len="med"/>
            <a:tailEnd type="none" w="med" len="med"/>
          </a:ln>
        </p:spPr>
      </p:cxnSp>
      <p:sp>
        <p:nvSpPr>
          <p:cNvPr id="696" name="Shape 696"/>
          <p:cNvSpPr/>
          <p:nvPr/>
        </p:nvSpPr>
        <p:spPr>
          <a:xfrm>
            <a:off x="287412" y="2605947"/>
            <a:ext cx="3629700" cy="3629700"/>
          </a:xfrm>
          <a:prstGeom prst="rect">
            <a:avLst/>
          </a:prstGeom>
          <a:noFill/>
          <a:ln w="38100" cap="flat" cmpd="sng">
            <a:solidFill>
              <a:srgbClr val="A4C2F4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spcFirstLastPara="1" wrap="square" lIns="65300" tIns="32650" rIns="65300" bIns="326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97" name="Shape 697"/>
          <p:cNvCxnSpPr/>
          <p:nvPr/>
        </p:nvCxnSpPr>
        <p:spPr>
          <a:xfrm>
            <a:off x="6983866" y="4401931"/>
            <a:ext cx="1549200" cy="936900"/>
          </a:xfrm>
          <a:prstGeom prst="straightConnector1">
            <a:avLst/>
          </a:prstGeom>
          <a:noFill/>
          <a:ln w="38100" cap="flat" cmpd="sng">
            <a:solidFill>
              <a:srgbClr val="EA9999"/>
            </a:solidFill>
            <a:prstDash val="solid"/>
            <a:miter lim="8000"/>
            <a:headEnd type="none" w="med" len="med"/>
            <a:tailEnd type="none" w="med" len="med"/>
          </a:ln>
        </p:spPr>
      </p:cxnSp>
      <p:cxnSp>
        <p:nvCxnSpPr>
          <p:cNvPr id="698" name="Shape 698"/>
          <p:cNvCxnSpPr/>
          <p:nvPr/>
        </p:nvCxnSpPr>
        <p:spPr>
          <a:xfrm>
            <a:off x="2105705" y="2612452"/>
            <a:ext cx="0" cy="1812600"/>
          </a:xfrm>
          <a:prstGeom prst="straightConnector1">
            <a:avLst/>
          </a:prstGeom>
          <a:noFill/>
          <a:ln w="38100" cap="flat" cmpd="sng">
            <a:solidFill>
              <a:srgbClr val="A4C2F4"/>
            </a:solidFill>
            <a:prstDash val="solid"/>
            <a:miter lim="8000"/>
            <a:headEnd type="none" w="med" len="med"/>
            <a:tailEnd type="none" w="med" len="med"/>
          </a:ln>
        </p:spPr>
      </p:cxnSp>
      <p:cxnSp>
        <p:nvCxnSpPr>
          <p:cNvPr id="699" name="Shape 699"/>
          <p:cNvCxnSpPr/>
          <p:nvPr/>
        </p:nvCxnSpPr>
        <p:spPr>
          <a:xfrm flipH="1">
            <a:off x="294219" y="4414940"/>
            <a:ext cx="1798500" cy="1087500"/>
          </a:xfrm>
          <a:prstGeom prst="straightConnector1">
            <a:avLst/>
          </a:prstGeom>
          <a:noFill/>
          <a:ln w="38100" cap="flat" cmpd="sng">
            <a:solidFill>
              <a:srgbClr val="A4C2F4"/>
            </a:solidFill>
            <a:prstDash val="solid"/>
            <a:miter lim="8000"/>
            <a:headEnd type="none" w="med" len="med"/>
            <a:tailEnd type="none" w="med" len="med"/>
          </a:ln>
        </p:spPr>
      </p:cxnSp>
      <p:cxnSp>
        <p:nvCxnSpPr>
          <p:cNvPr id="700" name="Shape 700"/>
          <p:cNvCxnSpPr/>
          <p:nvPr/>
        </p:nvCxnSpPr>
        <p:spPr>
          <a:xfrm>
            <a:off x="2113953" y="4420786"/>
            <a:ext cx="1798500" cy="1087500"/>
          </a:xfrm>
          <a:prstGeom prst="straightConnector1">
            <a:avLst/>
          </a:prstGeom>
          <a:noFill/>
          <a:ln w="38100" cap="flat" cmpd="sng">
            <a:solidFill>
              <a:srgbClr val="A4C2F4"/>
            </a:solidFill>
            <a:prstDash val="solid"/>
            <a:miter lim="8000"/>
            <a:headEnd type="none" w="med" len="med"/>
            <a:tailEnd type="none" w="med" len="med"/>
          </a:ln>
        </p:spPr>
      </p:cxnSp>
      <p:sp>
        <p:nvSpPr>
          <p:cNvPr id="701" name="Shape 701"/>
          <p:cNvSpPr txBox="1"/>
          <p:nvPr/>
        </p:nvSpPr>
        <p:spPr>
          <a:xfrm>
            <a:off x="159300" y="323786"/>
            <a:ext cx="8851800" cy="7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 b="1">
                <a:latin typeface="Proxima Nova"/>
                <a:ea typeface="Proxima Nova"/>
                <a:cs typeface="Proxima Nova"/>
                <a:sym typeface="Proxima Nova"/>
              </a:rPr>
              <a:t>Value Proposition for Tesla</a:t>
            </a:r>
            <a:endParaRPr sz="2600" b="1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02" name="Shape 702"/>
          <p:cNvSpPr/>
          <p:nvPr/>
        </p:nvSpPr>
        <p:spPr>
          <a:xfrm>
            <a:off x="6522250" y="3940150"/>
            <a:ext cx="927300" cy="927300"/>
          </a:xfrm>
          <a:prstGeom prst="ellipse">
            <a:avLst/>
          </a:prstGeom>
          <a:solidFill>
            <a:srgbClr val="FFFFFF"/>
          </a:solidFill>
          <a:ln w="152400" cap="flat" cmpd="sng">
            <a:solidFill>
              <a:srgbClr val="EA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03" name="Shape 703" descr="original-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07864" y="4112224"/>
            <a:ext cx="556072" cy="556056"/>
          </a:xfrm>
          <a:prstGeom prst="rect">
            <a:avLst/>
          </a:prstGeom>
          <a:noFill/>
          <a:ln>
            <a:noFill/>
          </a:ln>
        </p:spPr>
      </p:pic>
      <p:sp>
        <p:nvSpPr>
          <p:cNvPr id="704" name="Shape 704"/>
          <p:cNvSpPr/>
          <p:nvPr/>
        </p:nvSpPr>
        <p:spPr>
          <a:xfrm>
            <a:off x="1613333" y="3993375"/>
            <a:ext cx="873900" cy="873900"/>
          </a:xfrm>
          <a:prstGeom prst="rect">
            <a:avLst/>
          </a:prstGeom>
          <a:solidFill>
            <a:srgbClr val="FFFFFF"/>
          </a:solidFill>
          <a:ln w="152400" cap="flat" cmpd="sng">
            <a:solidFill>
              <a:srgbClr val="A4C2F4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05" name="Shape 705" descr="original-4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50429" y="4225511"/>
            <a:ext cx="413893" cy="41389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06" name="Shape 706"/>
          <p:cNvCxnSpPr>
            <a:stCxn id="693" idx="2"/>
          </p:cNvCxnSpPr>
          <p:nvPr/>
        </p:nvCxnSpPr>
        <p:spPr>
          <a:xfrm flipH="1">
            <a:off x="4679096" y="4418547"/>
            <a:ext cx="505200" cy="2400"/>
          </a:xfrm>
          <a:prstGeom prst="straightConnector1">
            <a:avLst/>
          </a:prstGeom>
          <a:noFill/>
          <a:ln w="38100" cap="flat" cmpd="sng">
            <a:solidFill>
              <a:srgbClr val="EA9999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707" name="Shape 707"/>
          <p:cNvCxnSpPr>
            <a:stCxn id="696" idx="3"/>
          </p:cNvCxnSpPr>
          <p:nvPr/>
        </p:nvCxnSpPr>
        <p:spPr>
          <a:xfrm rot="10800000" flipH="1">
            <a:off x="3917112" y="4418397"/>
            <a:ext cx="505200" cy="2400"/>
          </a:xfrm>
          <a:prstGeom prst="straightConnector1">
            <a:avLst/>
          </a:prstGeom>
          <a:noFill/>
          <a:ln w="38100" cap="flat" cmpd="sng">
            <a:solidFill>
              <a:srgbClr val="A4C2F4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708" name="Shape 708"/>
          <p:cNvSpPr txBox="1"/>
          <p:nvPr/>
        </p:nvSpPr>
        <p:spPr>
          <a:xfrm>
            <a:off x="294225" y="1085775"/>
            <a:ext cx="2483100" cy="8739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latin typeface="Proxima Nova"/>
                <a:ea typeface="Proxima Nova"/>
                <a:cs typeface="Proxima Nova"/>
                <a:sym typeface="Proxima Nova"/>
              </a:rPr>
              <a:t>Customer Segment: Tesla Buyer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marR="0" lvl="0" indent="-304800" rtl="0">
              <a:spcBef>
                <a:spcPts val="0"/>
              </a:spcBef>
              <a:spcAft>
                <a:spcPts val="0"/>
              </a:spcAft>
              <a:buSzPts val="1200"/>
              <a:buFont typeface="Proxima Nova"/>
              <a:buChar char="●"/>
            </a:pPr>
            <a:r>
              <a:rPr lang="nl" sz="1200">
                <a:latin typeface="Proxima Nova"/>
                <a:ea typeface="Proxima Nova"/>
                <a:cs typeface="Proxima Nova"/>
                <a:sym typeface="Proxima Nova"/>
              </a:rPr>
              <a:t>Upper Middle Class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marR="0" lvl="0" indent="-304800" rtl="0">
              <a:spcBef>
                <a:spcPts val="0"/>
              </a:spcBef>
              <a:spcAft>
                <a:spcPts val="0"/>
              </a:spcAft>
              <a:buSzPts val="1200"/>
              <a:buFont typeface="Proxima Nova"/>
              <a:buChar char="●"/>
            </a:pPr>
            <a:r>
              <a:rPr lang="nl" sz="1200">
                <a:latin typeface="Proxima Nova"/>
                <a:ea typeface="Proxima Nova"/>
                <a:cs typeface="Proxima Nova"/>
                <a:sym typeface="Proxima Nova"/>
              </a:rPr>
              <a:t>Male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marR="0" lvl="0" indent="-304800" rtl="0">
              <a:spcBef>
                <a:spcPts val="0"/>
              </a:spcBef>
              <a:spcAft>
                <a:spcPts val="0"/>
              </a:spcAft>
              <a:buSzPts val="1200"/>
              <a:buFont typeface="Proxima Nova"/>
              <a:buChar char="●"/>
            </a:pPr>
            <a:r>
              <a:rPr lang="nl" sz="1200">
                <a:latin typeface="Proxima Nova"/>
                <a:ea typeface="Proxima Nova"/>
                <a:cs typeface="Proxima Nova"/>
                <a:sym typeface="Proxima Nova"/>
              </a:rPr>
              <a:t>Higher income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09" name="Shape 709"/>
          <p:cNvSpPr txBox="1"/>
          <p:nvPr/>
        </p:nvSpPr>
        <p:spPr>
          <a:xfrm>
            <a:off x="7174900" y="2510500"/>
            <a:ext cx="1268400" cy="270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Commute to work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10" name="Shape 710"/>
          <p:cNvSpPr txBox="1"/>
          <p:nvPr/>
        </p:nvSpPr>
        <p:spPr>
          <a:xfrm>
            <a:off x="6946300" y="2891500"/>
            <a:ext cx="1268400" cy="41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Convey an image of success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11" name="Shape 711"/>
          <p:cNvSpPr txBox="1"/>
          <p:nvPr/>
        </p:nvSpPr>
        <p:spPr>
          <a:xfrm>
            <a:off x="7263925" y="3373225"/>
            <a:ext cx="1268400" cy="41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Differentiate from others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12" name="Shape 712"/>
          <p:cNvSpPr txBox="1"/>
          <p:nvPr/>
        </p:nvSpPr>
        <p:spPr>
          <a:xfrm>
            <a:off x="7548475" y="3868650"/>
            <a:ext cx="1352100" cy="41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Occasionally travel long distances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13" name="Shape 713"/>
          <p:cNvSpPr txBox="1"/>
          <p:nvPr/>
        </p:nvSpPr>
        <p:spPr>
          <a:xfrm>
            <a:off x="7632100" y="4383663"/>
            <a:ext cx="1268400" cy="41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Be in sync with personal values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14" name="Shape 714"/>
          <p:cNvSpPr txBox="1"/>
          <p:nvPr/>
        </p:nvSpPr>
        <p:spPr>
          <a:xfrm>
            <a:off x="5686100" y="2581363"/>
            <a:ext cx="1132800" cy="4140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Perform like a sports car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15" name="Shape 715"/>
          <p:cNvSpPr txBox="1"/>
          <p:nvPr/>
        </p:nvSpPr>
        <p:spPr>
          <a:xfrm>
            <a:off x="7014025" y="4982900"/>
            <a:ext cx="927300" cy="4140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Frequent recharging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16" name="Shape 716"/>
          <p:cNvSpPr txBox="1"/>
          <p:nvPr/>
        </p:nvSpPr>
        <p:spPr>
          <a:xfrm>
            <a:off x="6707875" y="5941825"/>
            <a:ext cx="927300" cy="4140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Fear of dead battery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17" name="Shape 717"/>
          <p:cNvSpPr txBox="1"/>
          <p:nvPr/>
        </p:nvSpPr>
        <p:spPr>
          <a:xfrm>
            <a:off x="7378375" y="5512358"/>
            <a:ext cx="1268400" cy="2706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Lack of space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18" name="Shape 718"/>
          <p:cNvSpPr txBox="1"/>
          <p:nvPr/>
        </p:nvSpPr>
        <p:spPr>
          <a:xfrm>
            <a:off x="5906500" y="5588558"/>
            <a:ext cx="1268400" cy="2706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Geeky perception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19" name="Shape 719"/>
          <p:cNvSpPr txBox="1"/>
          <p:nvPr/>
        </p:nvSpPr>
        <p:spPr>
          <a:xfrm>
            <a:off x="5476500" y="3058513"/>
            <a:ext cx="1132800" cy="4140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Attractive design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20" name="Shape 720"/>
          <p:cNvSpPr txBox="1"/>
          <p:nvPr/>
        </p:nvSpPr>
        <p:spPr>
          <a:xfrm>
            <a:off x="5290525" y="3572792"/>
            <a:ext cx="1132800" cy="4140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Long range: +300 km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21" name="Shape 721"/>
          <p:cNvSpPr txBox="1"/>
          <p:nvPr/>
        </p:nvSpPr>
        <p:spPr>
          <a:xfrm>
            <a:off x="5286875" y="4112225"/>
            <a:ext cx="1132800" cy="4140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High safety ratings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22" name="Shape 722"/>
          <p:cNvSpPr txBox="1"/>
          <p:nvPr/>
        </p:nvSpPr>
        <p:spPr>
          <a:xfrm>
            <a:off x="4959546" y="4639400"/>
            <a:ext cx="1352100" cy="4140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Always up-to-date features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23" name="Shape 723"/>
          <p:cNvSpPr txBox="1"/>
          <p:nvPr/>
        </p:nvSpPr>
        <p:spPr>
          <a:xfrm>
            <a:off x="5642875" y="5098050"/>
            <a:ext cx="1132800" cy="4140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Long recharging time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24" name="Shape 724"/>
          <p:cNvSpPr txBox="1"/>
          <p:nvPr/>
        </p:nvSpPr>
        <p:spPr>
          <a:xfrm>
            <a:off x="226700" y="3076675"/>
            <a:ext cx="1887300" cy="703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b="1">
                <a:latin typeface="Proxima Nova"/>
                <a:ea typeface="Proxima Nova"/>
                <a:cs typeface="Proxima Nova"/>
                <a:sym typeface="Proxima Nova"/>
              </a:rPr>
              <a:t>High Performance</a:t>
            </a:r>
            <a:endParaRPr b="1">
              <a:latin typeface="Proxima Nova"/>
              <a:ea typeface="Proxima Nova"/>
              <a:cs typeface="Proxima Nova"/>
              <a:sym typeface="Proxima Nov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b="1">
                <a:latin typeface="Proxima Nova"/>
                <a:ea typeface="Proxima Nova"/>
                <a:cs typeface="Proxima Nova"/>
                <a:sym typeface="Proxima Nova"/>
              </a:rPr>
              <a:t>Luxury  Electrical Car</a:t>
            </a:r>
            <a:r>
              <a:rPr lang="nl">
                <a:latin typeface="Proxima Nova"/>
                <a:ea typeface="Proxima Nova"/>
                <a:cs typeface="Proxima Nova"/>
                <a:sym typeface="Proxima Nova"/>
              </a:rPr>
              <a:t> (Model S)</a:t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25" name="Shape 725"/>
          <p:cNvSpPr txBox="1"/>
          <p:nvPr/>
        </p:nvSpPr>
        <p:spPr>
          <a:xfrm>
            <a:off x="1062675" y="5080775"/>
            <a:ext cx="1132800" cy="5559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Free charging at supercharger stations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26" name="Shape 726"/>
          <p:cNvSpPr txBox="1"/>
          <p:nvPr/>
        </p:nvSpPr>
        <p:spPr>
          <a:xfrm>
            <a:off x="2362800" y="5027100"/>
            <a:ext cx="1132800" cy="4140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High speed charging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27" name="Shape 727"/>
          <p:cNvSpPr txBox="1"/>
          <p:nvPr/>
        </p:nvSpPr>
        <p:spPr>
          <a:xfrm>
            <a:off x="2671075" y="5588550"/>
            <a:ext cx="1132800" cy="2706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A luxury image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28" name="Shape 728"/>
          <p:cNvSpPr txBox="1"/>
          <p:nvPr/>
        </p:nvSpPr>
        <p:spPr>
          <a:xfrm>
            <a:off x="294225" y="5829575"/>
            <a:ext cx="1132800" cy="4140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High capacity battery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29" name="Shape 729"/>
          <p:cNvSpPr txBox="1"/>
          <p:nvPr/>
        </p:nvSpPr>
        <p:spPr>
          <a:xfrm>
            <a:off x="1589625" y="5905775"/>
            <a:ext cx="1132800" cy="4140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5+2 seats and a big trunk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30" name="Shape 730"/>
          <p:cNvSpPr/>
          <p:nvPr/>
        </p:nvSpPr>
        <p:spPr>
          <a:xfrm>
            <a:off x="3695925" y="872875"/>
            <a:ext cx="1464675" cy="82125"/>
          </a:xfrm>
          <a:custGeom>
            <a:avLst/>
            <a:gdLst/>
            <a:ahLst/>
            <a:cxnLst/>
            <a:rect l="0" t="0" r="0" b="0"/>
            <a:pathLst>
              <a:path w="58587" h="3285" extrusionOk="0">
                <a:moveTo>
                  <a:pt x="0" y="3285"/>
                </a:moveTo>
                <a:cubicBezTo>
                  <a:pt x="9764" y="2737"/>
                  <a:pt x="48822" y="547"/>
                  <a:pt x="58587" y="0"/>
                </a:cubicBezTo>
              </a:path>
            </a:pathLst>
          </a:custGeom>
          <a:noFill/>
          <a:ln w="152400" cap="flat" cmpd="sng">
            <a:solidFill>
              <a:schemeClr val="accent2"/>
            </a:solidFill>
            <a:prstDash val="solid"/>
            <a:round/>
            <a:headEnd type="none" w="lg" len="lg"/>
            <a:tailEnd type="none" w="lg" len="lg"/>
          </a:ln>
        </p:spPr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13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" name="Shape 735"/>
          <p:cNvSpPr/>
          <p:nvPr/>
        </p:nvSpPr>
        <p:spPr>
          <a:xfrm>
            <a:off x="155875" y="198375"/>
            <a:ext cx="8813400" cy="64755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6" name="Shape 736"/>
          <p:cNvSpPr/>
          <p:nvPr/>
        </p:nvSpPr>
        <p:spPr>
          <a:xfrm>
            <a:off x="5184296" y="2605947"/>
            <a:ext cx="3625200" cy="3625200"/>
          </a:xfrm>
          <a:prstGeom prst="ellipse">
            <a:avLst/>
          </a:prstGeom>
          <a:noFill/>
          <a:ln w="38100" cap="flat" cmpd="sng">
            <a:solidFill>
              <a:srgbClr val="EA9999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spcFirstLastPara="1" wrap="square" lIns="65300" tIns="32650" rIns="65300" bIns="326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37" name="Shape 737"/>
          <p:cNvCxnSpPr>
            <a:stCxn id="736" idx="0"/>
          </p:cNvCxnSpPr>
          <p:nvPr/>
        </p:nvCxnSpPr>
        <p:spPr>
          <a:xfrm>
            <a:off x="6996896" y="2605947"/>
            <a:ext cx="0" cy="1812600"/>
          </a:xfrm>
          <a:prstGeom prst="straightConnector1">
            <a:avLst/>
          </a:prstGeom>
          <a:noFill/>
          <a:ln w="38100" cap="flat" cmpd="sng">
            <a:solidFill>
              <a:srgbClr val="EA9999"/>
            </a:solidFill>
            <a:prstDash val="solid"/>
            <a:miter lim="8000"/>
            <a:headEnd type="none" w="med" len="med"/>
            <a:tailEnd type="none" w="med" len="med"/>
          </a:ln>
        </p:spPr>
      </p:cxnSp>
      <p:cxnSp>
        <p:nvCxnSpPr>
          <p:cNvPr id="738" name="Shape 738"/>
          <p:cNvCxnSpPr/>
          <p:nvPr/>
        </p:nvCxnSpPr>
        <p:spPr>
          <a:xfrm flipH="1">
            <a:off x="5434666" y="4408436"/>
            <a:ext cx="1549200" cy="936900"/>
          </a:xfrm>
          <a:prstGeom prst="straightConnector1">
            <a:avLst/>
          </a:prstGeom>
          <a:noFill/>
          <a:ln w="38100" cap="flat" cmpd="sng">
            <a:solidFill>
              <a:srgbClr val="EA9999"/>
            </a:solidFill>
            <a:prstDash val="solid"/>
            <a:miter lim="8000"/>
            <a:headEnd type="none" w="med" len="med"/>
            <a:tailEnd type="none" w="med" len="med"/>
          </a:ln>
        </p:spPr>
      </p:cxnSp>
      <p:sp>
        <p:nvSpPr>
          <p:cNvPr id="739" name="Shape 739"/>
          <p:cNvSpPr/>
          <p:nvPr/>
        </p:nvSpPr>
        <p:spPr>
          <a:xfrm>
            <a:off x="287412" y="2605947"/>
            <a:ext cx="3629700" cy="3629700"/>
          </a:xfrm>
          <a:prstGeom prst="rect">
            <a:avLst/>
          </a:prstGeom>
          <a:noFill/>
          <a:ln w="38100" cap="flat" cmpd="sng">
            <a:solidFill>
              <a:srgbClr val="A4C2F4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spcFirstLastPara="1" wrap="square" lIns="65300" tIns="32650" rIns="65300" bIns="326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40" name="Shape 740"/>
          <p:cNvCxnSpPr/>
          <p:nvPr/>
        </p:nvCxnSpPr>
        <p:spPr>
          <a:xfrm>
            <a:off x="6983866" y="4401931"/>
            <a:ext cx="1549200" cy="936900"/>
          </a:xfrm>
          <a:prstGeom prst="straightConnector1">
            <a:avLst/>
          </a:prstGeom>
          <a:noFill/>
          <a:ln w="38100" cap="flat" cmpd="sng">
            <a:solidFill>
              <a:srgbClr val="EA9999"/>
            </a:solidFill>
            <a:prstDash val="solid"/>
            <a:miter lim="8000"/>
            <a:headEnd type="none" w="med" len="med"/>
            <a:tailEnd type="none" w="med" len="med"/>
          </a:ln>
        </p:spPr>
      </p:cxnSp>
      <p:cxnSp>
        <p:nvCxnSpPr>
          <p:cNvPr id="741" name="Shape 741"/>
          <p:cNvCxnSpPr/>
          <p:nvPr/>
        </p:nvCxnSpPr>
        <p:spPr>
          <a:xfrm>
            <a:off x="2105705" y="2612452"/>
            <a:ext cx="0" cy="1812600"/>
          </a:xfrm>
          <a:prstGeom prst="straightConnector1">
            <a:avLst/>
          </a:prstGeom>
          <a:noFill/>
          <a:ln w="38100" cap="flat" cmpd="sng">
            <a:solidFill>
              <a:srgbClr val="A4C2F4"/>
            </a:solidFill>
            <a:prstDash val="solid"/>
            <a:miter lim="8000"/>
            <a:headEnd type="none" w="med" len="med"/>
            <a:tailEnd type="none" w="med" len="med"/>
          </a:ln>
        </p:spPr>
      </p:cxnSp>
      <p:cxnSp>
        <p:nvCxnSpPr>
          <p:cNvPr id="742" name="Shape 742"/>
          <p:cNvCxnSpPr/>
          <p:nvPr/>
        </p:nvCxnSpPr>
        <p:spPr>
          <a:xfrm flipH="1">
            <a:off x="294219" y="4414940"/>
            <a:ext cx="1798500" cy="1087500"/>
          </a:xfrm>
          <a:prstGeom prst="straightConnector1">
            <a:avLst/>
          </a:prstGeom>
          <a:noFill/>
          <a:ln w="38100" cap="flat" cmpd="sng">
            <a:solidFill>
              <a:srgbClr val="A4C2F4"/>
            </a:solidFill>
            <a:prstDash val="solid"/>
            <a:miter lim="8000"/>
            <a:headEnd type="none" w="med" len="med"/>
            <a:tailEnd type="none" w="med" len="med"/>
          </a:ln>
        </p:spPr>
      </p:cxnSp>
      <p:cxnSp>
        <p:nvCxnSpPr>
          <p:cNvPr id="743" name="Shape 743"/>
          <p:cNvCxnSpPr/>
          <p:nvPr/>
        </p:nvCxnSpPr>
        <p:spPr>
          <a:xfrm>
            <a:off x="2113953" y="4420786"/>
            <a:ext cx="1798500" cy="1087500"/>
          </a:xfrm>
          <a:prstGeom prst="straightConnector1">
            <a:avLst/>
          </a:prstGeom>
          <a:noFill/>
          <a:ln w="38100" cap="flat" cmpd="sng">
            <a:solidFill>
              <a:srgbClr val="A4C2F4"/>
            </a:solidFill>
            <a:prstDash val="solid"/>
            <a:miter lim="8000"/>
            <a:headEnd type="none" w="med" len="med"/>
            <a:tailEnd type="none" w="med" len="med"/>
          </a:ln>
        </p:spPr>
      </p:cxnSp>
      <p:sp>
        <p:nvSpPr>
          <p:cNvPr id="744" name="Shape 744"/>
          <p:cNvSpPr txBox="1"/>
          <p:nvPr/>
        </p:nvSpPr>
        <p:spPr>
          <a:xfrm>
            <a:off x="159300" y="323786"/>
            <a:ext cx="8851800" cy="7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 b="1">
                <a:latin typeface="Proxima Nova"/>
                <a:ea typeface="Proxima Nova"/>
                <a:cs typeface="Proxima Nova"/>
                <a:sym typeface="Proxima Nova"/>
              </a:rPr>
              <a:t>Value Proposition for Tesla</a:t>
            </a:r>
            <a:endParaRPr sz="2600" b="1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45" name="Shape 745"/>
          <p:cNvSpPr/>
          <p:nvPr/>
        </p:nvSpPr>
        <p:spPr>
          <a:xfrm>
            <a:off x="6522250" y="3940150"/>
            <a:ext cx="927300" cy="927300"/>
          </a:xfrm>
          <a:prstGeom prst="ellipse">
            <a:avLst/>
          </a:prstGeom>
          <a:solidFill>
            <a:srgbClr val="FFFFFF"/>
          </a:solidFill>
          <a:ln w="152400" cap="flat" cmpd="sng">
            <a:solidFill>
              <a:srgbClr val="EA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46" name="Shape 746" descr="original-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07864" y="4112224"/>
            <a:ext cx="556072" cy="556056"/>
          </a:xfrm>
          <a:prstGeom prst="rect">
            <a:avLst/>
          </a:prstGeom>
          <a:noFill/>
          <a:ln>
            <a:noFill/>
          </a:ln>
        </p:spPr>
      </p:pic>
      <p:sp>
        <p:nvSpPr>
          <p:cNvPr id="747" name="Shape 747"/>
          <p:cNvSpPr/>
          <p:nvPr/>
        </p:nvSpPr>
        <p:spPr>
          <a:xfrm>
            <a:off x="1613333" y="3993375"/>
            <a:ext cx="873900" cy="873900"/>
          </a:xfrm>
          <a:prstGeom prst="rect">
            <a:avLst/>
          </a:prstGeom>
          <a:solidFill>
            <a:srgbClr val="FFFFFF"/>
          </a:solidFill>
          <a:ln w="152400" cap="flat" cmpd="sng">
            <a:solidFill>
              <a:srgbClr val="A4C2F4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48" name="Shape 748" descr="original-4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50429" y="4225511"/>
            <a:ext cx="413893" cy="41389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49" name="Shape 749"/>
          <p:cNvCxnSpPr>
            <a:stCxn id="736" idx="2"/>
          </p:cNvCxnSpPr>
          <p:nvPr/>
        </p:nvCxnSpPr>
        <p:spPr>
          <a:xfrm flipH="1">
            <a:off x="4679096" y="4418547"/>
            <a:ext cx="505200" cy="2400"/>
          </a:xfrm>
          <a:prstGeom prst="straightConnector1">
            <a:avLst/>
          </a:prstGeom>
          <a:noFill/>
          <a:ln w="38100" cap="flat" cmpd="sng">
            <a:solidFill>
              <a:srgbClr val="EA9999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750" name="Shape 750"/>
          <p:cNvCxnSpPr>
            <a:stCxn id="739" idx="3"/>
          </p:cNvCxnSpPr>
          <p:nvPr/>
        </p:nvCxnSpPr>
        <p:spPr>
          <a:xfrm rot="10800000" flipH="1">
            <a:off x="3917112" y="4418397"/>
            <a:ext cx="505200" cy="2400"/>
          </a:xfrm>
          <a:prstGeom prst="straightConnector1">
            <a:avLst/>
          </a:prstGeom>
          <a:noFill/>
          <a:ln w="38100" cap="flat" cmpd="sng">
            <a:solidFill>
              <a:srgbClr val="A4C2F4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751" name="Shape 751"/>
          <p:cNvSpPr txBox="1"/>
          <p:nvPr/>
        </p:nvSpPr>
        <p:spPr>
          <a:xfrm>
            <a:off x="294225" y="1085775"/>
            <a:ext cx="2483100" cy="8739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200">
                <a:latin typeface="Proxima Nova"/>
                <a:ea typeface="Proxima Nova"/>
                <a:cs typeface="Proxima Nova"/>
                <a:sym typeface="Proxima Nova"/>
              </a:rPr>
              <a:t>Customer Segment: Tesla Buyer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marR="0" lvl="0" indent="-304800" rtl="0">
              <a:spcBef>
                <a:spcPts val="0"/>
              </a:spcBef>
              <a:spcAft>
                <a:spcPts val="0"/>
              </a:spcAft>
              <a:buSzPts val="1200"/>
              <a:buFont typeface="Proxima Nova"/>
              <a:buChar char="●"/>
            </a:pPr>
            <a:r>
              <a:rPr lang="nl" sz="1200">
                <a:latin typeface="Proxima Nova"/>
                <a:ea typeface="Proxima Nova"/>
                <a:cs typeface="Proxima Nova"/>
                <a:sym typeface="Proxima Nova"/>
              </a:rPr>
              <a:t>Upper Middle Class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marR="0" lvl="0" indent="-304800" rtl="0">
              <a:spcBef>
                <a:spcPts val="0"/>
              </a:spcBef>
              <a:spcAft>
                <a:spcPts val="0"/>
              </a:spcAft>
              <a:buSzPts val="1200"/>
              <a:buFont typeface="Proxima Nova"/>
              <a:buChar char="●"/>
            </a:pPr>
            <a:r>
              <a:rPr lang="nl" sz="1200">
                <a:latin typeface="Proxima Nova"/>
                <a:ea typeface="Proxima Nova"/>
                <a:cs typeface="Proxima Nova"/>
                <a:sym typeface="Proxima Nova"/>
              </a:rPr>
              <a:t>Male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marR="0" lvl="0" indent="-304800" rtl="0">
              <a:spcBef>
                <a:spcPts val="0"/>
              </a:spcBef>
              <a:spcAft>
                <a:spcPts val="0"/>
              </a:spcAft>
              <a:buSzPts val="1200"/>
              <a:buFont typeface="Proxima Nova"/>
              <a:buChar char="●"/>
            </a:pPr>
            <a:r>
              <a:rPr lang="nl" sz="1200">
                <a:latin typeface="Proxima Nova"/>
                <a:ea typeface="Proxima Nova"/>
                <a:cs typeface="Proxima Nova"/>
                <a:sym typeface="Proxima Nova"/>
              </a:rPr>
              <a:t>Higher income</a:t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52" name="Shape 752"/>
          <p:cNvSpPr txBox="1"/>
          <p:nvPr/>
        </p:nvSpPr>
        <p:spPr>
          <a:xfrm>
            <a:off x="7174900" y="2510500"/>
            <a:ext cx="1268400" cy="270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Commute to work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53" name="Shape 753"/>
          <p:cNvSpPr txBox="1"/>
          <p:nvPr/>
        </p:nvSpPr>
        <p:spPr>
          <a:xfrm>
            <a:off x="6946300" y="2891500"/>
            <a:ext cx="1268400" cy="41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Convey an image of success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54" name="Shape 754"/>
          <p:cNvSpPr txBox="1"/>
          <p:nvPr/>
        </p:nvSpPr>
        <p:spPr>
          <a:xfrm>
            <a:off x="7263925" y="3373225"/>
            <a:ext cx="1268400" cy="41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Differentiate from others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55" name="Shape 755"/>
          <p:cNvSpPr txBox="1"/>
          <p:nvPr/>
        </p:nvSpPr>
        <p:spPr>
          <a:xfrm>
            <a:off x="7548475" y="3868650"/>
            <a:ext cx="1352100" cy="41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Occasionally travel long distances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56" name="Shape 756"/>
          <p:cNvSpPr txBox="1"/>
          <p:nvPr/>
        </p:nvSpPr>
        <p:spPr>
          <a:xfrm>
            <a:off x="7632100" y="4383663"/>
            <a:ext cx="1268400" cy="41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Be in sync with personal values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57" name="Shape 757"/>
          <p:cNvSpPr txBox="1"/>
          <p:nvPr/>
        </p:nvSpPr>
        <p:spPr>
          <a:xfrm>
            <a:off x="5686100" y="2581363"/>
            <a:ext cx="1132800" cy="4140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Perform like a sports car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58" name="Shape 758"/>
          <p:cNvSpPr txBox="1"/>
          <p:nvPr/>
        </p:nvSpPr>
        <p:spPr>
          <a:xfrm>
            <a:off x="7014025" y="4982900"/>
            <a:ext cx="927300" cy="4140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Frequent recharging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59" name="Shape 759"/>
          <p:cNvSpPr txBox="1"/>
          <p:nvPr/>
        </p:nvSpPr>
        <p:spPr>
          <a:xfrm>
            <a:off x="6707875" y="5941825"/>
            <a:ext cx="927300" cy="4140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Fear of dead battery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60" name="Shape 760"/>
          <p:cNvSpPr txBox="1"/>
          <p:nvPr/>
        </p:nvSpPr>
        <p:spPr>
          <a:xfrm>
            <a:off x="7378375" y="5512358"/>
            <a:ext cx="1268400" cy="2706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Lack of space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61" name="Shape 761"/>
          <p:cNvSpPr txBox="1"/>
          <p:nvPr/>
        </p:nvSpPr>
        <p:spPr>
          <a:xfrm>
            <a:off x="5906500" y="5588558"/>
            <a:ext cx="1268400" cy="2706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Geeky perception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62" name="Shape 762"/>
          <p:cNvSpPr txBox="1"/>
          <p:nvPr/>
        </p:nvSpPr>
        <p:spPr>
          <a:xfrm>
            <a:off x="5476500" y="3058513"/>
            <a:ext cx="1132800" cy="4140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Attractive design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63" name="Shape 763"/>
          <p:cNvSpPr txBox="1"/>
          <p:nvPr/>
        </p:nvSpPr>
        <p:spPr>
          <a:xfrm>
            <a:off x="5290525" y="3572792"/>
            <a:ext cx="1132800" cy="4140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Long range: +300 km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64" name="Shape 764"/>
          <p:cNvSpPr txBox="1"/>
          <p:nvPr/>
        </p:nvSpPr>
        <p:spPr>
          <a:xfrm>
            <a:off x="5286875" y="4112225"/>
            <a:ext cx="1132800" cy="4140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High safety ratings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65" name="Shape 765"/>
          <p:cNvSpPr txBox="1"/>
          <p:nvPr/>
        </p:nvSpPr>
        <p:spPr>
          <a:xfrm>
            <a:off x="4959546" y="4639400"/>
            <a:ext cx="1352100" cy="4140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Always up-to-date features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66" name="Shape 766"/>
          <p:cNvSpPr txBox="1"/>
          <p:nvPr/>
        </p:nvSpPr>
        <p:spPr>
          <a:xfrm>
            <a:off x="5642875" y="5098050"/>
            <a:ext cx="1132800" cy="4140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Long recharging time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67" name="Shape 767"/>
          <p:cNvSpPr txBox="1"/>
          <p:nvPr/>
        </p:nvSpPr>
        <p:spPr>
          <a:xfrm>
            <a:off x="226700" y="3076675"/>
            <a:ext cx="1887300" cy="703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b="1">
                <a:latin typeface="Proxima Nova"/>
                <a:ea typeface="Proxima Nova"/>
                <a:cs typeface="Proxima Nova"/>
                <a:sym typeface="Proxima Nova"/>
              </a:rPr>
              <a:t>High Performance</a:t>
            </a:r>
            <a:endParaRPr b="1">
              <a:latin typeface="Proxima Nova"/>
              <a:ea typeface="Proxima Nova"/>
              <a:cs typeface="Proxima Nova"/>
              <a:sym typeface="Proxima Nov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b="1">
                <a:latin typeface="Proxima Nova"/>
                <a:ea typeface="Proxima Nova"/>
                <a:cs typeface="Proxima Nova"/>
                <a:sym typeface="Proxima Nova"/>
              </a:rPr>
              <a:t>Luxury  Electrical Car</a:t>
            </a:r>
            <a:r>
              <a:rPr lang="nl">
                <a:latin typeface="Proxima Nova"/>
                <a:ea typeface="Proxima Nova"/>
                <a:cs typeface="Proxima Nova"/>
                <a:sym typeface="Proxima Nova"/>
              </a:rPr>
              <a:t> (Model S)</a:t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68" name="Shape 768"/>
          <p:cNvSpPr txBox="1"/>
          <p:nvPr/>
        </p:nvSpPr>
        <p:spPr>
          <a:xfrm>
            <a:off x="2777325" y="2566669"/>
            <a:ext cx="1352100" cy="2706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0-100 km/h in 6 sec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69" name="Shape 769"/>
          <p:cNvSpPr txBox="1"/>
          <p:nvPr/>
        </p:nvSpPr>
        <p:spPr>
          <a:xfrm>
            <a:off x="1062675" y="5080775"/>
            <a:ext cx="1132800" cy="5559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Free charging at supercharger stations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70" name="Shape 770"/>
          <p:cNvSpPr txBox="1"/>
          <p:nvPr/>
        </p:nvSpPr>
        <p:spPr>
          <a:xfrm>
            <a:off x="2362800" y="5027100"/>
            <a:ext cx="1132800" cy="4140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High speed charging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71" name="Shape 771"/>
          <p:cNvSpPr txBox="1"/>
          <p:nvPr/>
        </p:nvSpPr>
        <p:spPr>
          <a:xfrm>
            <a:off x="2671075" y="5588550"/>
            <a:ext cx="1132800" cy="2706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A luxury image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72" name="Shape 772"/>
          <p:cNvSpPr txBox="1"/>
          <p:nvPr/>
        </p:nvSpPr>
        <p:spPr>
          <a:xfrm>
            <a:off x="294225" y="5829575"/>
            <a:ext cx="1132800" cy="4140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High capacity battery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73" name="Shape 773"/>
          <p:cNvSpPr txBox="1"/>
          <p:nvPr/>
        </p:nvSpPr>
        <p:spPr>
          <a:xfrm>
            <a:off x="1589625" y="5905775"/>
            <a:ext cx="1132800" cy="414000"/>
          </a:xfrm>
          <a:prstGeom prst="rect">
            <a:avLst/>
          </a:prstGeom>
          <a:solidFill>
            <a:srgbClr val="F1C232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5+2 seats and a big trunk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74" name="Shape 774"/>
          <p:cNvSpPr txBox="1"/>
          <p:nvPr/>
        </p:nvSpPr>
        <p:spPr>
          <a:xfrm>
            <a:off x="2253150" y="2943882"/>
            <a:ext cx="1352100" cy="4140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Award winning design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75" name="Shape 775"/>
          <p:cNvSpPr txBox="1"/>
          <p:nvPr/>
        </p:nvSpPr>
        <p:spPr>
          <a:xfrm>
            <a:off x="2487225" y="3478657"/>
            <a:ext cx="1352100" cy="4140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Long range +450km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76" name="Shape 776"/>
          <p:cNvSpPr txBox="1"/>
          <p:nvPr/>
        </p:nvSpPr>
        <p:spPr>
          <a:xfrm>
            <a:off x="2639625" y="4012057"/>
            <a:ext cx="1352100" cy="4140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Highest safety ever by NHTSA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77" name="Shape 777"/>
          <p:cNvSpPr txBox="1"/>
          <p:nvPr/>
        </p:nvSpPr>
        <p:spPr>
          <a:xfrm>
            <a:off x="2938325" y="4517482"/>
            <a:ext cx="1352100" cy="4140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>
                <a:latin typeface="Proxima Nova"/>
                <a:ea typeface="Proxima Nova"/>
                <a:cs typeface="Proxima Nova"/>
                <a:sym typeface="Proxima Nova"/>
              </a:rPr>
              <a:t>Upgrade via remote access</a:t>
            </a:r>
            <a:endParaRPr sz="11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778" name="Shape 778"/>
          <p:cNvSpPr/>
          <p:nvPr/>
        </p:nvSpPr>
        <p:spPr>
          <a:xfrm>
            <a:off x="3695925" y="872875"/>
            <a:ext cx="1464675" cy="82125"/>
          </a:xfrm>
          <a:custGeom>
            <a:avLst/>
            <a:gdLst/>
            <a:ahLst/>
            <a:cxnLst/>
            <a:rect l="0" t="0" r="0" b="0"/>
            <a:pathLst>
              <a:path w="58587" h="3285" extrusionOk="0">
                <a:moveTo>
                  <a:pt x="0" y="3285"/>
                </a:moveTo>
                <a:cubicBezTo>
                  <a:pt x="9764" y="2737"/>
                  <a:pt x="48822" y="547"/>
                  <a:pt x="58587" y="0"/>
                </a:cubicBezTo>
              </a:path>
            </a:pathLst>
          </a:custGeom>
          <a:noFill/>
          <a:ln w="152400" cap="flat" cmpd="sng">
            <a:solidFill>
              <a:schemeClr val="accent2"/>
            </a:solidFill>
            <a:prstDash val="solid"/>
            <a:round/>
            <a:headEnd type="none" w="lg" len="lg"/>
            <a:tailEnd type="none" w="lg" len="lg"/>
          </a:ln>
        </p:spPr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80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755576" y="836712"/>
            <a:ext cx="7344816" cy="630982"/>
          </a:xfrm>
        </p:spPr>
        <p:txBody>
          <a:bodyPr>
            <a:normAutofit/>
          </a:bodyPr>
          <a:lstStyle/>
          <a:p>
            <a:pPr algn="ctr"/>
            <a:r>
              <a:rPr lang="nl-NL" dirty="0" smtClean="0"/>
              <a:t>Is dit een eenmalig actie?</a:t>
            </a:r>
            <a:endParaRPr lang="nl-NL" dirty="0"/>
          </a:p>
        </p:txBody>
      </p:sp>
      <p:sp>
        <p:nvSpPr>
          <p:cNvPr id="4" name="Subti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95021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 descr="Image result for design think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136" y="2276872"/>
            <a:ext cx="8174312" cy="3003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al 3"/>
          <p:cNvSpPr/>
          <p:nvPr/>
        </p:nvSpPr>
        <p:spPr>
          <a:xfrm>
            <a:off x="5076056" y="836712"/>
            <a:ext cx="3672408" cy="5400600"/>
          </a:xfrm>
          <a:prstGeom prst="ellipse">
            <a:avLst/>
          </a:prstGeom>
          <a:noFill/>
          <a:ln>
            <a:solidFill>
              <a:srgbClr val="0057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6608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755576" y="836712"/>
            <a:ext cx="7344816" cy="630982"/>
          </a:xfrm>
        </p:spPr>
        <p:txBody>
          <a:bodyPr>
            <a:normAutofit/>
          </a:bodyPr>
          <a:lstStyle/>
          <a:p>
            <a:pPr algn="ctr"/>
            <a:r>
              <a:rPr lang="nl-NL" dirty="0" smtClean="0"/>
              <a:t>Wat na dit proces? </a:t>
            </a:r>
            <a:endParaRPr lang="nl-NL" dirty="0"/>
          </a:p>
        </p:txBody>
      </p:sp>
      <p:sp>
        <p:nvSpPr>
          <p:cNvPr id="4" name="Subti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1401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Tijdelijke aanduiding voor inhoud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1712119"/>
            <a:ext cx="8128000" cy="3289300"/>
          </a:xfrm>
        </p:spPr>
      </p:pic>
    </p:spTree>
    <p:extLst>
      <p:ext uri="{BB962C8B-B14F-4D97-AF65-F5344CB8AC3E}">
        <p14:creationId xmlns:p14="http://schemas.microsoft.com/office/powerpoint/2010/main" val="404553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Wie ben ik? </a:t>
            </a:r>
            <a:endParaRPr lang="nl-BE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738485"/>
            <a:ext cx="4176464" cy="2970330"/>
          </a:xfrm>
        </p:spPr>
      </p:pic>
      <p:pic>
        <p:nvPicPr>
          <p:cNvPr id="5" name="Tijdelijke aanduiding voor inhoud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30541" y="3708815"/>
            <a:ext cx="3769651" cy="2549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pic>
      <p:pic>
        <p:nvPicPr>
          <p:cNvPr id="6" name="Tijdelijke aanduiding voor inhoud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27985" y="738484"/>
            <a:ext cx="4464496" cy="2979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pic>
    </p:spTree>
    <p:extLst>
      <p:ext uri="{BB962C8B-B14F-4D97-AF65-F5344CB8AC3E}">
        <p14:creationId xmlns:p14="http://schemas.microsoft.com/office/powerpoint/2010/main" val="257264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0151" y="620688"/>
            <a:ext cx="5383699" cy="4850253"/>
          </a:xfrm>
        </p:spPr>
      </p:pic>
    </p:spTree>
    <p:extLst>
      <p:ext uri="{BB962C8B-B14F-4D97-AF65-F5344CB8AC3E}">
        <p14:creationId xmlns:p14="http://schemas.microsoft.com/office/powerpoint/2010/main" val="259078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755576" y="836712"/>
            <a:ext cx="7344816" cy="3960440"/>
          </a:xfrm>
        </p:spPr>
        <p:txBody>
          <a:bodyPr>
            <a:normAutofit fontScale="90000"/>
          </a:bodyPr>
          <a:lstStyle/>
          <a:p>
            <a:pPr algn="ctr"/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>Vragen?</a:t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>p</a:t>
            </a:r>
            <a:r>
              <a:rPr lang="nl-NL" dirty="0" smtClean="0"/>
              <a:t>ieter.vandekerkhof@uhasselt.be</a:t>
            </a:r>
            <a:r>
              <a:rPr lang="nl-NL" dirty="0" smtClean="0"/>
              <a:t> </a:t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/>
            </a:r>
            <a:br>
              <a:rPr lang="nl-NL" dirty="0" smtClean="0"/>
            </a:br>
            <a:endParaRPr lang="nl-NL" dirty="0"/>
          </a:p>
        </p:txBody>
      </p:sp>
      <p:sp>
        <p:nvSpPr>
          <p:cNvPr id="4" name="Subti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 </a:t>
            </a:r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5912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1466" y="2206146"/>
            <a:ext cx="5401067" cy="2301245"/>
          </a:xfrm>
        </p:spPr>
      </p:pic>
    </p:spTree>
    <p:extLst>
      <p:ext uri="{BB962C8B-B14F-4D97-AF65-F5344CB8AC3E}">
        <p14:creationId xmlns:p14="http://schemas.microsoft.com/office/powerpoint/2010/main" val="383329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755576" y="836712"/>
            <a:ext cx="7344816" cy="630982"/>
          </a:xfrm>
        </p:spPr>
        <p:txBody>
          <a:bodyPr>
            <a:normAutofit/>
          </a:bodyPr>
          <a:lstStyle/>
          <a:p>
            <a:pPr algn="ctr"/>
            <a:r>
              <a:rPr lang="nl-NL" dirty="0" smtClean="0"/>
              <a:t>Idee? Opportuniteit? </a:t>
            </a:r>
            <a:endParaRPr lang="nl-NL" dirty="0"/>
          </a:p>
        </p:txBody>
      </p:sp>
      <p:sp>
        <p:nvSpPr>
          <p:cNvPr id="4" name="Subti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4812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een opportuniteit?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Een idee	een opportuniteit </a:t>
            </a:r>
          </a:p>
          <a:p>
            <a:pPr marL="1371600" lvl="2" indent="-457200">
              <a:buFont typeface="+mj-lt"/>
              <a:buAutoNum type="arabicPeriod"/>
            </a:pPr>
            <a:r>
              <a:rPr lang="nl-NL" dirty="0" smtClean="0"/>
              <a:t>Ideeën hebben geen concrete waarde, opportuniteiten wel</a:t>
            </a:r>
          </a:p>
          <a:p>
            <a:pPr marL="1371600" lvl="2" indent="-457200">
              <a:buFont typeface="+mj-lt"/>
              <a:buAutoNum type="arabicPeriod"/>
            </a:pPr>
            <a:r>
              <a:rPr lang="nl-NL" dirty="0" smtClean="0"/>
              <a:t>Voor ideeën heb je inspiratie nodig, voor opportuniteiten tijd en inspanning</a:t>
            </a:r>
          </a:p>
          <a:p>
            <a:pPr marL="1371600" lvl="2" indent="-457200">
              <a:buFont typeface="+mj-lt"/>
              <a:buAutoNum type="arabicPeriod"/>
            </a:pPr>
            <a:r>
              <a:rPr lang="nl-NL" dirty="0" smtClean="0"/>
              <a:t>Ideeën komen veel meer voor, je kan slechts 1 à 2 opportuniteiten nastreven </a:t>
            </a:r>
          </a:p>
          <a:p>
            <a:pPr marL="1371600" lvl="2" indent="-457200">
              <a:buFont typeface="+mj-lt"/>
              <a:buAutoNum type="arabicPeriod"/>
            </a:pPr>
            <a:r>
              <a:rPr lang="nl-NL" dirty="0" smtClean="0"/>
              <a:t>Bij ideeën mag je dromen, bij opportuniteiten moet je concrete gegevens hebben </a:t>
            </a:r>
          </a:p>
          <a:p>
            <a:pPr marL="1371600" lvl="2" indent="-457200">
              <a:buFont typeface="+mj-lt"/>
              <a:buAutoNum type="arabicPeriod"/>
            </a:pPr>
            <a:r>
              <a:rPr lang="nl-NL" dirty="0" smtClean="0"/>
              <a:t>Ideeën worden niet ondersteund door investeerders, opportuniteiten wel</a:t>
            </a:r>
            <a:endParaRPr lang="nl-NL" dirty="0"/>
          </a:p>
          <a:p>
            <a:pPr marL="0" indent="0" algn="just">
              <a:buNone/>
            </a:pPr>
            <a:endParaRPr lang="nl-NL" sz="2000" b="1" i="1" dirty="0" smtClean="0"/>
          </a:p>
          <a:p>
            <a:pPr marL="0" indent="0" algn="just">
              <a:buNone/>
            </a:pPr>
            <a:r>
              <a:rPr lang="nl-NL" sz="2000" b="1" i="1" dirty="0" smtClean="0"/>
              <a:t>Ideeën vormen basis voor ontdekken van opportuniteiten, opportuniteiten de basis voor een ondernemersinitiatief </a:t>
            </a:r>
            <a:endParaRPr lang="nl-NL" sz="2000" b="1" i="1" dirty="0"/>
          </a:p>
        </p:txBody>
      </p:sp>
      <p:sp>
        <p:nvSpPr>
          <p:cNvPr id="4" name="Niet gelijk aan 3"/>
          <p:cNvSpPr/>
          <p:nvPr/>
        </p:nvSpPr>
        <p:spPr>
          <a:xfrm>
            <a:off x="2339752" y="980728"/>
            <a:ext cx="648072" cy="360040"/>
          </a:xfrm>
          <a:prstGeom prst="mathNotEqua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88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Tijdelijke aanduiding voor inhoud 5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217" y="836613"/>
            <a:ext cx="7587566" cy="5040312"/>
          </a:xfrm>
        </p:spPr>
      </p:pic>
    </p:spTree>
    <p:extLst>
      <p:ext uri="{BB962C8B-B14F-4D97-AF65-F5344CB8AC3E}">
        <p14:creationId xmlns:p14="http://schemas.microsoft.com/office/powerpoint/2010/main" val="257646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755576" y="836712"/>
            <a:ext cx="7344816" cy="630982"/>
          </a:xfrm>
        </p:spPr>
        <p:txBody>
          <a:bodyPr>
            <a:normAutofit fontScale="90000"/>
          </a:bodyPr>
          <a:lstStyle/>
          <a:p>
            <a:pPr algn="ctr"/>
            <a:r>
              <a:rPr lang="nl-NL" dirty="0" smtClean="0"/>
              <a:t>De wonderlijke avonturen van het ontdekken van uw klanten</a:t>
            </a:r>
            <a:endParaRPr lang="nl-NL" dirty="0"/>
          </a:p>
        </p:txBody>
      </p:sp>
      <p:sp>
        <p:nvSpPr>
          <p:cNvPr id="4" name="Subti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464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/>
          <p:nvPr/>
        </p:nvSpPr>
        <p:spPr>
          <a:xfrm>
            <a:off x="155875" y="198375"/>
            <a:ext cx="8813400" cy="64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" name="Shape 248"/>
          <p:cNvSpPr/>
          <p:nvPr/>
        </p:nvSpPr>
        <p:spPr>
          <a:xfrm>
            <a:off x="6522250" y="3330550"/>
            <a:ext cx="927300" cy="927300"/>
          </a:xfrm>
          <a:prstGeom prst="ellipse">
            <a:avLst/>
          </a:prstGeom>
          <a:solidFill>
            <a:srgbClr val="FFFFFF"/>
          </a:solidFill>
          <a:ln w="152400" cap="flat" cmpd="sng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49" name="Shape 249" descr="original-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07864" y="3502624"/>
            <a:ext cx="556072" cy="556056"/>
          </a:xfrm>
          <a:prstGeom prst="rect">
            <a:avLst/>
          </a:prstGeom>
          <a:noFill/>
          <a:ln>
            <a:noFill/>
          </a:ln>
        </p:spPr>
      </p:pic>
      <p:sp>
        <p:nvSpPr>
          <p:cNvPr id="250" name="Shape 250"/>
          <p:cNvSpPr/>
          <p:nvPr/>
        </p:nvSpPr>
        <p:spPr>
          <a:xfrm>
            <a:off x="1613333" y="3383775"/>
            <a:ext cx="873900" cy="873900"/>
          </a:xfrm>
          <a:prstGeom prst="rect">
            <a:avLst/>
          </a:prstGeom>
          <a:solidFill>
            <a:srgbClr val="FFFFFF"/>
          </a:solidFill>
          <a:ln w="152400" cap="flat" cmpd="sng">
            <a:solidFill>
              <a:srgbClr val="1C4587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51" name="Shape 251" descr="original-4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50429" y="3615911"/>
            <a:ext cx="413893" cy="413893"/>
          </a:xfrm>
          <a:prstGeom prst="rect">
            <a:avLst/>
          </a:prstGeom>
          <a:noFill/>
          <a:ln>
            <a:noFill/>
          </a:ln>
        </p:spPr>
      </p:pic>
      <p:sp>
        <p:nvSpPr>
          <p:cNvPr id="252" name="Shape 252"/>
          <p:cNvSpPr txBox="1"/>
          <p:nvPr/>
        </p:nvSpPr>
        <p:spPr>
          <a:xfrm flipH="1">
            <a:off x="5386000" y="5009091"/>
            <a:ext cx="3199800" cy="55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 b="1" dirty="0" smtClean="0">
                <a:solidFill>
                  <a:srgbClr val="CC0000"/>
                </a:solidFill>
                <a:latin typeface="Proxima Nova"/>
                <a:ea typeface="Proxima Nova"/>
                <a:cs typeface="Proxima Nova"/>
                <a:sym typeface="Proxima Nova"/>
              </a:rPr>
              <a:t>Klanten observeren</a:t>
            </a:r>
            <a:endParaRPr sz="2600" b="1" dirty="0">
              <a:solidFill>
                <a:srgbClr val="CC0000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53" name="Shape 253"/>
          <p:cNvSpPr txBox="1"/>
          <p:nvPr/>
        </p:nvSpPr>
        <p:spPr>
          <a:xfrm flipH="1">
            <a:off x="661775" y="5005291"/>
            <a:ext cx="2791200" cy="55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 b="1" dirty="0" smtClean="0">
                <a:solidFill>
                  <a:srgbClr val="1C4587"/>
                </a:solidFill>
                <a:latin typeface="Proxima Nova"/>
                <a:ea typeface="Proxima Nova"/>
                <a:cs typeface="Proxima Nova"/>
                <a:sym typeface="Proxima Nova"/>
              </a:rPr>
              <a:t>Waardecreatie</a:t>
            </a:r>
            <a:endParaRPr sz="2600" b="1" dirty="0">
              <a:solidFill>
                <a:srgbClr val="1C4587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54" name="Shape 254"/>
          <p:cNvSpPr txBox="1"/>
          <p:nvPr/>
        </p:nvSpPr>
        <p:spPr>
          <a:xfrm>
            <a:off x="159300" y="1009586"/>
            <a:ext cx="8851800" cy="7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 b="1" dirty="0">
                <a:latin typeface="Proxima Nova"/>
                <a:ea typeface="Proxima Nova"/>
                <a:cs typeface="Proxima Nova"/>
                <a:sym typeface="Proxima Nova"/>
              </a:rPr>
              <a:t>P</a:t>
            </a:r>
            <a:r>
              <a:rPr lang="nl" sz="2600" b="1" dirty="0" smtClean="0">
                <a:latin typeface="Proxima Nova"/>
                <a:ea typeface="Proxima Nova"/>
                <a:cs typeface="Proxima Nova"/>
                <a:sym typeface="Proxima Nova"/>
              </a:rPr>
              <a:t>roduct-market </a:t>
            </a:r>
            <a:r>
              <a:rPr lang="nl" sz="2600" b="1" dirty="0">
                <a:latin typeface="Proxima Nova"/>
                <a:ea typeface="Proxima Nova"/>
                <a:cs typeface="Proxima Nova"/>
                <a:sym typeface="Proxima Nova"/>
              </a:rPr>
              <a:t>fit</a:t>
            </a:r>
            <a:endParaRPr sz="2600" b="1" dirty="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cxnSp>
        <p:nvCxnSpPr>
          <p:cNvPr id="255" name="Shape 255"/>
          <p:cNvCxnSpPr/>
          <p:nvPr/>
        </p:nvCxnSpPr>
        <p:spPr>
          <a:xfrm flipH="1">
            <a:off x="4656004" y="3805089"/>
            <a:ext cx="1744800" cy="13800"/>
          </a:xfrm>
          <a:prstGeom prst="straightConnector1">
            <a:avLst/>
          </a:prstGeom>
          <a:noFill/>
          <a:ln w="38100" cap="flat" cmpd="sng">
            <a:solidFill>
              <a:srgbClr val="CC0000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256" name="Shape 256"/>
          <p:cNvCxnSpPr/>
          <p:nvPr/>
        </p:nvCxnSpPr>
        <p:spPr>
          <a:xfrm>
            <a:off x="2662224" y="3819839"/>
            <a:ext cx="1669500" cy="6000"/>
          </a:xfrm>
          <a:prstGeom prst="straightConnector1">
            <a:avLst/>
          </a:prstGeom>
          <a:noFill/>
          <a:ln w="38100" cap="flat" cmpd="sng">
            <a:solidFill>
              <a:srgbClr val="1C4587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257" name="Shape 257"/>
          <p:cNvSpPr/>
          <p:nvPr/>
        </p:nvSpPr>
        <p:spPr>
          <a:xfrm>
            <a:off x="3704150" y="2976500"/>
            <a:ext cx="1634400" cy="1608300"/>
          </a:xfrm>
          <a:prstGeom prst="ellipse">
            <a:avLst/>
          </a:prstGeom>
          <a:solidFill>
            <a:srgbClr val="E69138"/>
          </a:solidFill>
          <a:ln w="152400" cap="flat" cmpd="sng">
            <a:solidFill>
              <a:srgbClr val="E69138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Shape 258"/>
          <p:cNvSpPr txBox="1"/>
          <p:nvPr/>
        </p:nvSpPr>
        <p:spPr>
          <a:xfrm flipH="1">
            <a:off x="3704150" y="3516025"/>
            <a:ext cx="1634400" cy="55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 b="1">
                <a:solidFill>
                  <a:srgbClr val="FFFFFF"/>
                </a:solidFill>
                <a:latin typeface="Proxima Nova"/>
                <a:ea typeface="Proxima Nova"/>
                <a:cs typeface="Proxima Nova"/>
                <a:sym typeface="Proxima Nova"/>
              </a:rPr>
              <a:t>Fit</a:t>
            </a:r>
            <a:endParaRPr sz="2600" b="1">
              <a:solidFill>
                <a:srgbClr val="FFFFF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259" name="Shape 259"/>
          <p:cNvSpPr/>
          <p:nvPr/>
        </p:nvSpPr>
        <p:spPr>
          <a:xfrm>
            <a:off x="3695925" y="1558675"/>
            <a:ext cx="1464675" cy="82125"/>
          </a:xfrm>
          <a:custGeom>
            <a:avLst/>
            <a:gdLst/>
            <a:ahLst/>
            <a:cxnLst/>
            <a:rect l="0" t="0" r="0" b="0"/>
            <a:pathLst>
              <a:path w="58587" h="3285" extrusionOk="0">
                <a:moveTo>
                  <a:pt x="0" y="3285"/>
                </a:moveTo>
                <a:cubicBezTo>
                  <a:pt x="9764" y="2737"/>
                  <a:pt x="48822" y="547"/>
                  <a:pt x="58587" y="0"/>
                </a:cubicBezTo>
              </a:path>
            </a:pathLst>
          </a:custGeom>
          <a:noFill/>
          <a:ln w="152400" cap="flat" cmpd="sng">
            <a:solidFill>
              <a:schemeClr val="accent2"/>
            </a:solidFill>
            <a:prstDash val="solid"/>
            <a:round/>
            <a:headEnd type="none" w="lg" len="lg"/>
            <a:tailEnd type="none" w="lg" len="lg"/>
          </a:ln>
        </p:spPr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smtClean="0"/>
              <a:t>Belang Value </a:t>
            </a:r>
            <a:r>
              <a:rPr lang="nl-BE" b="1" dirty="0" err="1" smtClean="0"/>
              <a:t>Proposition</a:t>
            </a:r>
            <a:r>
              <a:rPr lang="nl-BE" b="1" dirty="0" smtClean="0"/>
              <a:t> Canvas</a:t>
            </a:r>
            <a:endParaRPr lang="en-GB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645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Shape 333"/>
          <p:cNvSpPr/>
          <p:nvPr/>
        </p:nvSpPr>
        <p:spPr>
          <a:xfrm>
            <a:off x="155875" y="198375"/>
            <a:ext cx="8813400" cy="64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Shape 334"/>
          <p:cNvSpPr/>
          <p:nvPr/>
        </p:nvSpPr>
        <p:spPr>
          <a:xfrm>
            <a:off x="5184296" y="1996347"/>
            <a:ext cx="3625200" cy="3625200"/>
          </a:xfrm>
          <a:prstGeom prst="ellipse">
            <a:avLst/>
          </a:prstGeom>
          <a:noFill/>
          <a:ln w="38100" cap="flat" cmpd="sng">
            <a:solidFill>
              <a:srgbClr val="CC0000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spcFirstLastPara="1" wrap="square" lIns="65300" tIns="32650" rIns="65300" bIns="326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35" name="Shape 335"/>
          <p:cNvCxnSpPr>
            <a:stCxn id="334" idx="0"/>
          </p:cNvCxnSpPr>
          <p:nvPr/>
        </p:nvCxnSpPr>
        <p:spPr>
          <a:xfrm>
            <a:off x="6996896" y="1996347"/>
            <a:ext cx="0" cy="1812600"/>
          </a:xfrm>
          <a:prstGeom prst="straightConnector1">
            <a:avLst/>
          </a:prstGeom>
          <a:noFill/>
          <a:ln w="38100" cap="flat" cmpd="sng">
            <a:solidFill>
              <a:srgbClr val="CC0000"/>
            </a:solidFill>
            <a:prstDash val="solid"/>
            <a:miter lim="8000"/>
            <a:headEnd type="none" w="med" len="med"/>
            <a:tailEnd type="none" w="med" len="med"/>
          </a:ln>
        </p:spPr>
      </p:cxnSp>
      <p:cxnSp>
        <p:nvCxnSpPr>
          <p:cNvPr id="336" name="Shape 336"/>
          <p:cNvCxnSpPr/>
          <p:nvPr/>
        </p:nvCxnSpPr>
        <p:spPr>
          <a:xfrm flipH="1">
            <a:off x="5434666" y="3798836"/>
            <a:ext cx="1549200" cy="936900"/>
          </a:xfrm>
          <a:prstGeom prst="straightConnector1">
            <a:avLst/>
          </a:prstGeom>
          <a:noFill/>
          <a:ln w="38100" cap="flat" cmpd="sng">
            <a:solidFill>
              <a:srgbClr val="CC0000"/>
            </a:solidFill>
            <a:prstDash val="solid"/>
            <a:miter lim="8000"/>
            <a:headEnd type="none" w="med" len="med"/>
            <a:tailEnd type="none" w="med" len="med"/>
          </a:ln>
        </p:spPr>
      </p:cxnSp>
      <p:sp>
        <p:nvSpPr>
          <p:cNvPr id="337" name="Shape 337"/>
          <p:cNvSpPr/>
          <p:nvPr/>
        </p:nvSpPr>
        <p:spPr>
          <a:xfrm>
            <a:off x="287412" y="1996347"/>
            <a:ext cx="3629700" cy="3629700"/>
          </a:xfrm>
          <a:prstGeom prst="rect">
            <a:avLst/>
          </a:prstGeom>
          <a:noFill/>
          <a:ln w="38100" cap="flat" cmpd="sng">
            <a:solidFill>
              <a:srgbClr val="1C4587"/>
            </a:solidFill>
            <a:prstDash val="solid"/>
            <a:miter lim="8000"/>
            <a:headEnd type="none" w="med" len="med"/>
            <a:tailEnd type="none" w="med" len="med"/>
          </a:ln>
        </p:spPr>
        <p:txBody>
          <a:bodyPr spcFirstLastPara="1" wrap="square" lIns="65300" tIns="32650" rIns="65300" bIns="3265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38" name="Shape 338"/>
          <p:cNvCxnSpPr/>
          <p:nvPr/>
        </p:nvCxnSpPr>
        <p:spPr>
          <a:xfrm>
            <a:off x="6983866" y="3792331"/>
            <a:ext cx="1549200" cy="936900"/>
          </a:xfrm>
          <a:prstGeom prst="straightConnector1">
            <a:avLst/>
          </a:prstGeom>
          <a:noFill/>
          <a:ln w="38100" cap="flat" cmpd="sng">
            <a:solidFill>
              <a:srgbClr val="CC0000"/>
            </a:solidFill>
            <a:prstDash val="solid"/>
            <a:miter lim="8000"/>
            <a:headEnd type="none" w="med" len="med"/>
            <a:tailEnd type="none" w="med" len="med"/>
          </a:ln>
        </p:spPr>
      </p:cxnSp>
      <p:cxnSp>
        <p:nvCxnSpPr>
          <p:cNvPr id="339" name="Shape 339"/>
          <p:cNvCxnSpPr/>
          <p:nvPr/>
        </p:nvCxnSpPr>
        <p:spPr>
          <a:xfrm>
            <a:off x="2105705" y="2002852"/>
            <a:ext cx="0" cy="1812600"/>
          </a:xfrm>
          <a:prstGeom prst="straightConnector1">
            <a:avLst/>
          </a:prstGeom>
          <a:noFill/>
          <a:ln w="38100" cap="flat" cmpd="sng">
            <a:solidFill>
              <a:srgbClr val="1C4587"/>
            </a:solidFill>
            <a:prstDash val="solid"/>
            <a:miter lim="8000"/>
            <a:headEnd type="none" w="med" len="med"/>
            <a:tailEnd type="none" w="med" len="med"/>
          </a:ln>
        </p:spPr>
      </p:cxnSp>
      <p:cxnSp>
        <p:nvCxnSpPr>
          <p:cNvPr id="340" name="Shape 340"/>
          <p:cNvCxnSpPr/>
          <p:nvPr/>
        </p:nvCxnSpPr>
        <p:spPr>
          <a:xfrm flipH="1">
            <a:off x="294219" y="3805340"/>
            <a:ext cx="1798500" cy="1087500"/>
          </a:xfrm>
          <a:prstGeom prst="straightConnector1">
            <a:avLst/>
          </a:prstGeom>
          <a:noFill/>
          <a:ln w="38100" cap="flat" cmpd="sng">
            <a:solidFill>
              <a:srgbClr val="1C4587"/>
            </a:solidFill>
            <a:prstDash val="solid"/>
            <a:miter lim="8000"/>
            <a:headEnd type="none" w="med" len="med"/>
            <a:tailEnd type="none" w="med" len="med"/>
          </a:ln>
        </p:spPr>
      </p:cxnSp>
      <p:cxnSp>
        <p:nvCxnSpPr>
          <p:cNvPr id="341" name="Shape 341"/>
          <p:cNvCxnSpPr/>
          <p:nvPr/>
        </p:nvCxnSpPr>
        <p:spPr>
          <a:xfrm>
            <a:off x="2113953" y="3811186"/>
            <a:ext cx="1798500" cy="1087500"/>
          </a:xfrm>
          <a:prstGeom prst="straightConnector1">
            <a:avLst/>
          </a:prstGeom>
          <a:noFill/>
          <a:ln w="38100" cap="flat" cmpd="sng">
            <a:solidFill>
              <a:srgbClr val="1C4587"/>
            </a:solidFill>
            <a:prstDash val="solid"/>
            <a:miter lim="8000"/>
            <a:headEnd type="none" w="med" len="med"/>
            <a:tailEnd type="none" w="med" len="med"/>
          </a:ln>
        </p:spPr>
      </p:cxnSp>
      <p:sp>
        <p:nvSpPr>
          <p:cNvPr id="342" name="Shape 342"/>
          <p:cNvSpPr txBox="1"/>
          <p:nvPr/>
        </p:nvSpPr>
        <p:spPr>
          <a:xfrm>
            <a:off x="159300" y="1009586"/>
            <a:ext cx="8851800" cy="7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 b="1">
                <a:latin typeface="Proxima Nova"/>
                <a:ea typeface="Proxima Nova"/>
                <a:cs typeface="Proxima Nova"/>
                <a:sym typeface="Proxima Nova"/>
              </a:rPr>
              <a:t>Value Proposition Canvas</a:t>
            </a:r>
            <a:endParaRPr sz="2600" b="1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43" name="Shape 343"/>
          <p:cNvSpPr/>
          <p:nvPr/>
        </p:nvSpPr>
        <p:spPr>
          <a:xfrm>
            <a:off x="6522250" y="3330550"/>
            <a:ext cx="927300" cy="927300"/>
          </a:xfrm>
          <a:prstGeom prst="ellipse">
            <a:avLst/>
          </a:prstGeom>
          <a:solidFill>
            <a:srgbClr val="FFFFFF"/>
          </a:solidFill>
          <a:ln w="152400" cap="flat" cmpd="sng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44" name="Shape 344" descr="original-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07864" y="3502624"/>
            <a:ext cx="556072" cy="556056"/>
          </a:xfrm>
          <a:prstGeom prst="rect">
            <a:avLst/>
          </a:prstGeom>
          <a:noFill/>
          <a:ln>
            <a:noFill/>
          </a:ln>
        </p:spPr>
      </p:pic>
      <p:sp>
        <p:nvSpPr>
          <p:cNvPr id="345" name="Shape 345"/>
          <p:cNvSpPr/>
          <p:nvPr/>
        </p:nvSpPr>
        <p:spPr>
          <a:xfrm>
            <a:off x="1613333" y="3383775"/>
            <a:ext cx="873900" cy="873900"/>
          </a:xfrm>
          <a:prstGeom prst="rect">
            <a:avLst/>
          </a:prstGeom>
          <a:solidFill>
            <a:srgbClr val="FFFFFF"/>
          </a:solidFill>
          <a:ln w="152400" cap="flat" cmpd="sng">
            <a:solidFill>
              <a:srgbClr val="1C4587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46" name="Shape 346" descr="original-4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50429" y="3615911"/>
            <a:ext cx="413893" cy="413893"/>
          </a:xfrm>
          <a:prstGeom prst="rect">
            <a:avLst/>
          </a:prstGeom>
          <a:noFill/>
          <a:ln>
            <a:noFill/>
          </a:ln>
        </p:spPr>
      </p:pic>
      <p:sp>
        <p:nvSpPr>
          <p:cNvPr id="347" name="Shape 347"/>
          <p:cNvSpPr txBox="1"/>
          <p:nvPr/>
        </p:nvSpPr>
        <p:spPr>
          <a:xfrm flipH="1">
            <a:off x="5528500" y="5905125"/>
            <a:ext cx="2914800" cy="55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 b="1">
                <a:solidFill>
                  <a:srgbClr val="CC0000"/>
                </a:solidFill>
                <a:latin typeface="Proxima Nova"/>
                <a:ea typeface="Proxima Nova"/>
                <a:cs typeface="Proxima Nova"/>
                <a:sym typeface="Proxima Nova"/>
              </a:rPr>
              <a:t>Customer profile</a:t>
            </a:r>
            <a:endParaRPr sz="2600" b="1">
              <a:solidFill>
                <a:srgbClr val="CC0000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348" name="Shape 348"/>
          <p:cNvSpPr txBox="1"/>
          <p:nvPr/>
        </p:nvSpPr>
        <p:spPr>
          <a:xfrm flipH="1">
            <a:off x="661775" y="5875474"/>
            <a:ext cx="2791200" cy="55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300" tIns="32650" rIns="65300" bIns="3265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 b="1">
                <a:solidFill>
                  <a:srgbClr val="1C4587"/>
                </a:solidFill>
                <a:latin typeface="Proxima Nova"/>
                <a:ea typeface="Proxima Nova"/>
                <a:cs typeface="Proxima Nova"/>
                <a:sym typeface="Proxima Nova"/>
              </a:rPr>
              <a:t>Value map</a:t>
            </a:r>
            <a:endParaRPr sz="2600" b="1">
              <a:solidFill>
                <a:srgbClr val="1C4587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cxnSp>
        <p:nvCxnSpPr>
          <p:cNvPr id="349" name="Shape 349"/>
          <p:cNvCxnSpPr>
            <a:stCxn id="334" idx="2"/>
          </p:cNvCxnSpPr>
          <p:nvPr/>
        </p:nvCxnSpPr>
        <p:spPr>
          <a:xfrm flipH="1">
            <a:off x="4679096" y="3808947"/>
            <a:ext cx="505200" cy="2400"/>
          </a:xfrm>
          <a:prstGeom prst="straightConnector1">
            <a:avLst/>
          </a:prstGeom>
          <a:noFill/>
          <a:ln w="38100" cap="flat" cmpd="sng">
            <a:solidFill>
              <a:srgbClr val="CC0000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350" name="Shape 350"/>
          <p:cNvCxnSpPr>
            <a:stCxn id="337" idx="3"/>
          </p:cNvCxnSpPr>
          <p:nvPr/>
        </p:nvCxnSpPr>
        <p:spPr>
          <a:xfrm rot="10800000" flipH="1">
            <a:off x="3917112" y="3808797"/>
            <a:ext cx="505200" cy="2400"/>
          </a:xfrm>
          <a:prstGeom prst="straightConnector1">
            <a:avLst/>
          </a:prstGeom>
          <a:noFill/>
          <a:ln w="38100" cap="flat" cmpd="sng">
            <a:solidFill>
              <a:srgbClr val="1C4587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351" name="Shape 351"/>
          <p:cNvSpPr/>
          <p:nvPr/>
        </p:nvSpPr>
        <p:spPr>
          <a:xfrm>
            <a:off x="3695925" y="1558675"/>
            <a:ext cx="1464675" cy="82125"/>
          </a:xfrm>
          <a:custGeom>
            <a:avLst/>
            <a:gdLst/>
            <a:ahLst/>
            <a:cxnLst/>
            <a:rect l="0" t="0" r="0" b="0"/>
            <a:pathLst>
              <a:path w="58587" h="3285" extrusionOk="0">
                <a:moveTo>
                  <a:pt x="0" y="3285"/>
                </a:moveTo>
                <a:cubicBezTo>
                  <a:pt x="9764" y="2737"/>
                  <a:pt x="48822" y="547"/>
                  <a:pt x="58587" y="0"/>
                </a:cubicBezTo>
              </a:path>
            </a:pathLst>
          </a:custGeom>
          <a:noFill/>
          <a:ln w="152400" cap="flat" cmpd="sng">
            <a:solidFill>
              <a:schemeClr val="accent2"/>
            </a:solidFill>
            <a:prstDash val="solid"/>
            <a:round/>
            <a:headEnd type="none" w="lg" len="lg"/>
            <a:tailEnd type="none" w="lg" len="lg"/>
          </a:ln>
        </p:spPr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36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8088</TotalTime>
  <Words>513</Words>
  <Application>Microsoft Office PowerPoint</Application>
  <PresentationFormat>Diavoorstelling (4:3)</PresentationFormat>
  <Paragraphs>158</Paragraphs>
  <Slides>21</Slides>
  <Notes>10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21</vt:i4>
      </vt:variant>
    </vt:vector>
  </HeadingPairs>
  <TitlesOfParts>
    <vt:vector size="28" baseType="lpstr">
      <vt:lpstr>ＭＳ Ｐゴシック</vt:lpstr>
      <vt:lpstr>Arial</vt:lpstr>
      <vt:lpstr>Calibri</vt:lpstr>
      <vt:lpstr>Proxima Nova</vt:lpstr>
      <vt:lpstr>Verdana</vt:lpstr>
      <vt:lpstr>Wingdings</vt:lpstr>
      <vt:lpstr>Office Theme</vt:lpstr>
      <vt:lpstr>Spark your idea</vt:lpstr>
      <vt:lpstr>Wie ben ik? </vt:lpstr>
      <vt:lpstr>PowerPoint-presentatie</vt:lpstr>
      <vt:lpstr>Idee? Opportuniteit? </vt:lpstr>
      <vt:lpstr>Wat is een opportuniteit? </vt:lpstr>
      <vt:lpstr>PowerPoint-presentatie</vt:lpstr>
      <vt:lpstr>De wonderlijke avonturen van het ontdekken van uw klanten</vt:lpstr>
      <vt:lpstr>Belang Value Proposition Canvas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Is dit een eenmalig actie?</vt:lpstr>
      <vt:lpstr>PowerPoint-presentatie</vt:lpstr>
      <vt:lpstr>Wat na dit proces? </vt:lpstr>
      <vt:lpstr>PowerPoint-presentatie</vt:lpstr>
      <vt:lpstr>PowerPoint-presentatie</vt:lpstr>
      <vt:lpstr>  Vragen?      pieter.vandekerkhof@uhasselt.be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lambr</dc:creator>
  <cp:lastModifiedBy>VANDEKERKHOF Pieter</cp:lastModifiedBy>
  <cp:revision>179</cp:revision>
  <cp:lastPrinted>2016-12-19T08:56:06Z</cp:lastPrinted>
  <dcterms:created xsi:type="dcterms:W3CDTF">2009-12-01T15:52:26Z</dcterms:created>
  <dcterms:modified xsi:type="dcterms:W3CDTF">2018-04-25T10:10:22Z</dcterms:modified>
</cp:coreProperties>
</file>